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8" r:id="rId3"/>
    <p:sldId id="307" r:id="rId4"/>
    <p:sldId id="283" r:id="rId5"/>
    <p:sldId id="289" r:id="rId6"/>
    <p:sldId id="286" r:id="rId7"/>
    <p:sldId id="290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0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CF5EE-6166-4286-9FFD-8D62B7D1B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0E8CE9-9993-4E2D-9433-4487B2083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125F22-2B7B-44AE-83A0-FE1AB6D3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651AD9-ED18-4433-AB84-8180137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0EEC65-DE65-4AC5-8FC0-659A0493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14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ACE27-6474-40A1-9E39-E9749D597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E7965A-C0C6-4409-BE27-E1C5F83F8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CC2C53-3606-4B7A-8213-179194BE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1426F-65D4-4E41-9A62-E9B55E0B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70FC3-56D8-4C32-AC61-B791A848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12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0FE677-9E8B-434E-9F23-4D82CB9273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722EDE-F18F-4184-895C-9807DCD6F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13AD87-215C-4841-85A7-87F5C5B6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619AA0-2F3E-48FD-B557-4FB95D2B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F7FC0A-6B22-4604-9010-F65E0CED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73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C270D-2CE4-4975-98AD-D6D57D82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6D2BC-72CA-45B7-93BF-43D1B0AE9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7075F7-6A60-4CAA-B8E0-87BC175D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C25738-BE51-4B3C-8F16-7AA30B6A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58386C-1EF9-42B5-B322-88534AEB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31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7AD36-7172-4A87-82AD-005134901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EE68EA-DD59-4E2D-AA95-7809B94B7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6DAFCE-726A-447E-86F6-3C99D2AD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F20DFE-3FD9-4208-ABB5-A2090E95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EDC10-3353-4267-A55D-3E3FAFF9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71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B71B7-4331-435D-8DB5-33AC0FFD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8C881A-F18D-4E39-923F-B582F9120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3101F3-CFD1-43B6-8404-81197A822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5B32B0-EE33-46F3-BCE1-6A00ADA2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5E54F0-DF59-4E66-9494-700AAB56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420C07-3E8A-4AB7-8248-D02AB7A7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31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22B5F-7E2F-4D9D-BF06-84BA8ACF6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5C70D9-8CF2-4AA6-B8BA-7D0357FE1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EB7E87-7487-4579-8A3F-74F5321CF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1C51A43-5D80-4835-9CE1-5557CEB76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C06371-B9CA-4E01-BF6B-A5B451ACC9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99F86D-B089-418F-98C2-D0498E8E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0CCCA0-C6FD-406E-A5A4-B397AFC9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181C688-6FA1-430C-8071-8FC9FBBAB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10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585AE-18C7-4668-A70E-DFC60205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4972F6-B400-4CE5-B273-9F6F3F3A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F7F9F8-365A-4F4E-82B4-23E9408A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43A2A9-86DE-4FAB-BDDC-4A738717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53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335B91-0375-45CC-A75A-E84659DF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889664-047B-4A27-970A-4CDF5E0A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4F5D0B-55EF-4BA9-BE29-34F26053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239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1F51C-501C-496E-9431-2DA83321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226D69-C46D-4E6A-AB96-899160859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622E3C-F2AB-4689-BC66-D6307D83C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DFF75E-B2B1-4125-8EF5-F5922A3C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2BD057-9FEA-46A6-91C5-DD04473EB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5C31CE-2043-4A7A-8C22-F434EA51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93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86535-776B-4061-884B-493CD20C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FED281D-F1AB-49D5-AF24-A6110FBBA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115EE0-AA6D-49F6-9D95-D5F1CCCF6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3D8FAD-462F-4686-9D60-59F8E03F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5361B8-2F2F-445F-86EB-0763C332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ED003B-89C4-4989-B613-8362C706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01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BD4359-92D6-4D98-A9E4-5EFC8A48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7B5200-9D92-4DFF-9093-8996B28E7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7325F7-CD18-4A0D-BB62-07D257D3E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CE89B-72DE-4DD7-94EB-4B4BBF607AA9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0B7215-7E11-44D2-941C-BF832658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FAB49D-E273-49EF-95AB-7739FDE2F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91869-0FCE-496C-89D0-F55896828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39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index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29" name="Ausschnitt 4.5 ppm">
            <a:extLst>
              <a:ext uri="{FF2B5EF4-FFF2-40B4-BE49-F238E27FC236}">
                <a16:creationId xmlns:a16="http://schemas.microsoft.com/office/drawing/2014/main" id="{86A3AAFD-063E-8C3B-FF6A-CBFAAA2CEF49}"/>
              </a:ext>
            </a:extLst>
          </p:cNvPr>
          <p:cNvGrpSpPr/>
          <p:nvPr/>
        </p:nvGrpSpPr>
        <p:grpSpPr>
          <a:xfrm>
            <a:off x="2079626" y="1939925"/>
            <a:ext cx="2362200" cy="3429239"/>
            <a:chOff x="2079626" y="1939925"/>
            <a:chExt cx="2362200" cy="3429239"/>
          </a:xfrm>
        </p:grpSpPr>
        <p:sp>
          <p:nvSpPr>
            <p:cNvPr id="47" name="Spektrum 4.5 ppm">
              <a:extLst>
                <a:ext uri="{FF2B5EF4-FFF2-40B4-BE49-F238E27FC236}">
                  <a16:creationId xmlns:a16="http://schemas.microsoft.com/office/drawing/2014/main" id="{F792CB24-8D3B-6D96-AC5C-1D785BFC9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626" y="3130550"/>
              <a:ext cx="2362200" cy="1724025"/>
            </a:xfrm>
            <a:custGeom>
              <a:avLst/>
              <a:gdLst>
                <a:gd name="T0" fmla="*/ 303 w 7265"/>
                <a:gd name="T1" fmla="*/ 5290 h 5298"/>
                <a:gd name="T2" fmla="*/ 491 w 7265"/>
                <a:gd name="T3" fmla="*/ 5269 h 5298"/>
                <a:gd name="T4" fmla="*/ 713 w 7265"/>
                <a:gd name="T5" fmla="*/ 5251 h 5298"/>
                <a:gd name="T6" fmla="*/ 815 w 7265"/>
                <a:gd name="T7" fmla="*/ 5207 h 5298"/>
                <a:gd name="T8" fmla="*/ 918 w 7265"/>
                <a:gd name="T9" fmla="*/ 5095 h 5298"/>
                <a:gd name="T10" fmla="*/ 1020 w 7265"/>
                <a:gd name="T11" fmla="*/ 4791 h 5298"/>
                <a:gd name="T12" fmla="*/ 1122 w 7265"/>
                <a:gd name="T13" fmla="*/ 3945 h 5298"/>
                <a:gd name="T14" fmla="*/ 1225 w 7265"/>
                <a:gd name="T15" fmla="*/ 3754 h 5298"/>
                <a:gd name="T16" fmla="*/ 1327 w 7265"/>
                <a:gd name="T17" fmla="*/ 4736 h 5298"/>
                <a:gd name="T18" fmla="*/ 1429 w 7265"/>
                <a:gd name="T19" fmla="*/ 5120 h 5298"/>
                <a:gd name="T20" fmla="*/ 1531 w 7265"/>
                <a:gd name="T21" fmla="*/ 5203 h 5298"/>
                <a:gd name="T22" fmla="*/ 1634 w 7265"/>
                <a:gd name="T23" fmla="*/ 5232 h 5298"/>
                <a:gd name="T24" fmla="*/ 1855 w 7265"/>
                <a:gd name="T25" fmla="*/ 5224 h 5298"/>
                <a:gd name="T26" fmla="*/ 1957 w 7265"/>
                <a:gd name="T27" fmla="*/ 5197 h 5298"/>
                <a:gd name="T28" fmla="*/ 2110 w 7265"/>
                <a:gd name="T29" fmla="*/ 5181 h 5298"/>
                <a:gd name="T30" fmla="*/ 2264 w 7265"/>
                <a:gd name="T31" fmla="*/ 5140 h 5298"/>
                <a:gd name="T32" fmla="*/ 2366 w 7265"/>
                <a:gd name="T33" fmla="*/ 5003 h 5298"/>
                <a:gd name="T34" fmla="*/ 2469 w 7265"/>
                <a:gd name="T35" fmla="*/ 4663 h 5298"/>
                <a:gd name="T36" fmla="*/ 2571 w 7265"/>
                <a:gd name="T37" fmla="*/ 3734 h 5298"/>
                <a:gd name="T38" fmla="*/ 2674 w 7265"/>
                <a:gd name="T39" fmla="*/ 1155 h 5298"/>
                <a:gd name="T40" fmla="*/ 2776 w 7265"/>
                <a:gd name="T41" fmla="*/ 558 h 5298"/>
                <a:gd name="T42" fmla="*/ 2878 w 7265"/>
                <a:gd name="T43" fmla="*/ 3633 h 5298"/>
                <a:gd name="T44" fmla="*/ 2981 w 7265"/>
                <a:gd name="T45" fmla="*/ 4800 h 5298"/>
                <a:gd name="T46" fmla="*/ 3083 w 7265"/>
                <a:gd name="T47" fmla="*/ 5045 h 5298"/>
                <a:gd name="T48" fmla="*/ 3185 w 7265"/>
                <a:gd name="T49" fmla="*/ 5136 h 5298"/>
                <a:gd name="T50" fmla="*/ 3339 w 7265"/>
                <a:gd name="T51" fmla="*/ 5166 h 5298"/>
                <a:gd name="T52" fmla="*/ 3441 w 7265"/>
                <a:gd name="T53" fmla="*/ 5137 h 5298"/>
                <a:gd name="T54" fmla="*/ 3628 w 7265"/>
                <a:gd name="T55" fmla="*/ 5137 h 5298"/>
                <a:gd name="T56" fmla="*/ 3782 w 7265"/>
                <a:gd name="T57" fmla="*/ 5135 h 5298"/>
                <a:gd name="T58" fmla="*/ 3884 w 7265"/>
                <a:gd name="T59" fmla="*/ 5037 h 5298"/>
                <a:gd name="T60" fmla="*/ 3986 w 7265"/>
                <a:gd name="T61" fmla="*/ 4777 h 5298"/>
                <a:gd name="T62" fmla="*/ 4089 w 7265"/>
                <a:gd name="T63" fmla="*/ 4110 h 5298"/>
                <a:gd name="T64" fmla="*/ 4191 w 7265"/>
                <a:gd name="T65" fmla="*/ 2066 h 5298"/>
                <a:gd name="T66" fmla="*/ 4293 w 7265"/>
                <a:gd name="T67" fmla="*/ 0 h 5298"/>
                <a:gd name="T68" fmla="*/ 4395 w 7265"/>
                <a:gd name="T69" fmla="*/ 2729 h 5298"/>
                <a:gd name="T70" fmla="*/ 4498 w 7265"/>
                <a:gd name="T71" fmla="*/ 4614 h 5298"/>
                <a:gd name="T72" fmla="*/ 4600 w 7265"/>
                <a:gd name="T73" fmla="*/ 5004 h 5298"/>
                <a:gd name="T74" fmla="*/ 4702 w 7265"/>
                <a:gd name="T75" fmla="*/ 5124 h 5298"/>
                <a:gd name="T76" fmla="*/ 4805 w 7265"/>
                <a:gd name="T77" fmla="*/ 5176 h 5298"/>
                <a:gd name="T78" fmla="*/ 4941 w 7265"/>
                <a:gd name="T79" fmla="*/ 5173 h 5298"/>
                <a:gd name="T80" fmla="*/ 5077 w 7265"/>
                <a:gd name="T81" fmla="*/ 5181 h 5298"/>
                <a:gd name="T82" fmla="*/ 5179 w 7265"/>
                <a:gd name="T83" fmla="*/ 5212 h 5298"/>
                <a:gd name="T84" fmla="*/ 5367 w 7265"/>
                <a:gd name="T85" fmla="*/ 5215 h 5298"/>
                <a:gd name="T86" fmla="*/ 5469 w 7265"/>
                <a:gd name="T87" fmla="*/ 5168 h 5298"/>
                <a:gd name="T88" fmla="*/ 5571 w 7265"/>
                <a:gd name="T89" fmla="*/ 5046 h 5298"/>
                <a:gd name="T90" fmla="*/ 5674 w 7265"/>
                <a:gd name="T91" fmla="*/ 4712 h 5298"/>
                <a:gd name="T92" fmla="*/ 5776 w 7265"/>
                <a:gd name="T93" fmla="*/ 3816 h 5298"/>
                <a:gd name="T94" fmla="*/ 5878 w 7265"/>
                <a:gd name="T95" fmla="*/ 3737 h 5298"/>
                <a:gd name="T96" fmla="*/ 5980 w 7265"/>
                <a:gd name="T97" fmla="*/ 4764 h 5298"/>
                <a:gd name="T98" fmla="*/ 6083 w 7265"/>
                <a:gd name="T99" fmla="*/ 5135 h 5298"/>
                <a:gd name="T100" fmla="*/ 6185 w 7265"/>
                <a:gd name="T101" fmla="*/ 5217 h 5298"/>
                <a:gd name="T102" fmla="*/ 6305 w 7265"/>
                <a:gd name="T103" fmla="*/ 5251 h 5298"/>
                <a:gd name="T104" fmla="*/ 6612 w 7265"/>
                <a:gd name="T105" fmla="*/ 5267 h 5298"/>
                <a:gd name="T106" fmla="*/ 6799 w 7265"/>
                <a:gd name="T107" fmla="*/ 5289 h 5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65" h="5298">
                  <a:moveTo>
                    <a:pt x="0" y="5298"/>
                  </a:moveTo>
                  <a:lnTo>
                    <a:pt x="48" y="5298"/>
                  </a:lnTo>
                  <a:lnTo>
                    <a:pt x="82" y="5294"/>
                  </a:lnTo>
                  <a:lnTo>
                    <a:pt x="219" y="5293"/>
                  </a:lnTo>
                  <a:lnTo>
                    <a:pt x="270" y="5291"/>
                  </a:lnTo>
                  <a:lnTo>
                    <a:pt x="303" y="5290"/>
                  </a:lnTo>
                  <a:lnTo>
                    <a:pt x="338" y="5286"/>
                  </a:lnTo>
                  <a:lnTo>
                    <a:pt x="372" y="5281"/>
                  </a:lnTo>
                  <a:lnTo>
                    <a:pt x="406" y="5279"/>
                  </a:lnTo>
                  <a:lnTo>
                    <a:pt x="423" y="5277"/>
                  </a:lnTo>
                  <a:lnTo>
                    <a:pt x="457" y="5273"/>
                  </a:lnTo>
                  <a:lnTo>
                    <a:pt x="491" y="5269"/>
                  </a:lnTo>
                  <a:lnTo>
                    <a:pt x="508" y="5266"/>
                  </a:lnTo>
                  <a:lnTo>
                    <a:pt x="628" y="5266"/>
                  </a:lnTo>
                  <a:lnTo>
                    <a:pt x="662" y="5262"/>
                  </a:lnTo>
                  <a:lnTo>
                    <a:pt x="679" y="5259"/>
                  </a:lnTo>
                  <a:lnTo>
                    <a:pt x="696" y="5255"/>
                  </a:lnTo>
                  <a:lnTo>
                    <a:pt x="713" y="5251"/>
                  </a:lnTo>
                  <a:lnTo>
                    <a:pt x="730" y="5246"/>
                  </a:lnTo>
                  <a:lnTo>
                    <a:pt x="747" y="5241"/>
                  </a:lnTo>
                  <a:lnTo>
                    <a:pt x="764" y="5233"/>
                  </a:lnTo>
                  <a:lnTo>
                    <a:pt x="781" y="5225"/>
                  </a:lnTo>
                  <a:lnTo>
                    <a:pt x="798" y="5217"/>
                  </a:lnTo>
                  <a:lnTo>
                    <a:pt x="815" y="5207"/>
                  </a:lnTo>
                  <a:lnTo>
                    <a:pt x="832" y="5195"/>
                  </a:lnTo>
                  <a:lnTo>
                    <a:pt x="849" y="5180"/>
                  </a:lnTo>
                  <a:lnTo>
                    <a:pt x="867" y="5163"/>
                  </a:lnTo>
                  <a:lnTo>
                    <a:pt x="883" y="5144"/>
                  </a:lnTo>
                  <a:lnTo>
                    <a:pt x="900" y="5122"/>
                  </a:lnTo>
                  <a:lnTo>
                    <a:pt x="918" y="5095"/>
                  </a:lnTo>
                  <a:lnTo>
                    <a:pt x="935" y="5065"/>
                  </a:lnTo>
                  <a:lnTo>
                    <a:pt x="951" y="5029"/>
                  </a:lnTo>
                  <a:lnTo>
                    <a:pt x="969" y="4986"/>
                  </a:lnTo>
                  <a:lnTo>
                    <a:pt x="986" y="4933"/>
                  </a:lnTo>
                  <a:lnTo>
                    <a:pt x="1002" y="4869"/>
                  </a:lnTo>
                  <a:lnTo>
                    <a:pt x="1020" y="4791"/>
                  </a:lnTo>
                  <a:lnTo>
                    <a:pt x="1037" y="4695"/>
                  </a:lnTo>
                  <a:lnTo>
                    <a:pt x="1054" y="4578"/>
                  </a:lnTo>
                  <a:lnTo>
                    <a:pt x="1071" y="4438"/>
                  </a:lnTo>
                  <a:lnTo>
                    <a:pt x="1088" y="4280"/>
                  </a:lnTo>
                  <a:lnTo>
                    <a:pt x="1105" y="4112"/>
                  </a:lnTo>
                  <a:lnTo>
                    <a:pt x="1122" y="3945"/>
                  </a:lnTo>
                  <a:lnTo>
                    <a:pt x="1139" y="3794"/>
                  </a:lnTo>
                  <a:lnTo>
                    <a:pt x="1156" y="3677"/>
                  </a:lnTo>
                  <a:lnTo>
                    <a:pt x="1173" y="3609"/>
                  </a:lnTo>
                  <a:lnTo>
                    <a:pt x="1190" y="3598"/>
                  </a:lnTo>
                  <a:lnTo>
                    <a:pt x="1207" y="3648"/>
                  </a:lnTo>
                  <a:lnTo>
                    <a:pt x="1225" y="3754"/>
                  </a:lnTo>
                  <a:lnTo>
                    <a:pt x="1241" y="3904"/>
                  </a:lnTo>
                  <a:lnTo>
                    <a:pt x="1258" y="4080"/>
                  </a:lnTo>
                  <a:lnTo>
                    <a:pt x="1276" y="4265"/>
                  </a:lnTo>
                  <a:lnTo>
                    <a:pt x="1292" y="4442"/>
                  </a:lnTo>
                  <a:lnTo>
                    <a:pt x="1309" y="4600"/>
                  </a:lnTo>
                  <a:lnTo>
                    <a:pt x="1327" y="4736"/>
                  </a:lnTo>
                  <a:lnTo>
                    <a:pt x="1344" y="4847"/>
                  </a:lnTo>
                  <a:lnTo>
                    <a:pt x="1360" y="4935"/>
                  </a:lnTo>
                  <a:lnTo>
                    <a:pt x="1378" y="5002"/>
                  </a:lnTo>
                  <a:lnTo>
                    <a:pt x="1395" y="5052"/>
                  </a:lnTo>
                  <a:lnTo>
                    <a:pt x="1411" y="5091"/>
                  </a:lnTo>
                  <a:lnTo>
                    <a:pt x="1429" y="5120"/>
                  </a:lnTo>
                  <a:lnTo>
                    <a:pt x="1446" y="5143"/>
                  </a:lnTo>
                  <a:lnTo>
                    <a:pt x="1463" y="5161"/>
                  </a:lnTo>
                  <a:lnTo>
                    <a:pt x="1480" y="5174"/>
                  </a:lnTo>
                  <a:lnTo>
                    <a:pt x="1497" y="5185"/>
                  </a:lnTo>
                  <a:lnTo>
                    <a:pt x="1514" y="5195"/>
                  </a:lnTo>
                  <a:lnTo>
                    <a:pt x="1531" y="5203"/>
                  </a:lnTo>
                  <a:lnTo>
                    <a:pt x="1548" y="5209"/>
                  </a:lnTo>
                  <a:lnTo>
                    <a:pt x="1565" y="5214"/>
                  </a:lnTo>
                  <a:lnTo>
                    <a:pt x="1582" y="5219"/>
                  </a:lnTo>
                  <a:lnTo>
                    <a:pt x="1599" y="5225"/>
                  </a:lnTo>
                  <a:lnTo>
                    <a:pt x="1616" y="5229"/>
                  </a:lnTo>
                  <a:lnTo>
                    <a:pt x="1634" y="5232"/>
                  </a:lnTo>
                  <a:lnTo>
                    <a:pt x="1668" y="5235"/>
                  </a:lnTo>
                  <a:lnTo>
                    <a:pt x="1701" y="5239"/>
                  </a:lnTo>
                  <a:lnTo>
                    <a:pt x="1770" y="5238"/>
                  </a:lnTo>
                  <a:lnTo>
                    <a:pt x="1804" y="5233"/>
                  </a:lnTo>
                  <a:lnTo>
                    <a:pt x="1838" y="5228"/>
                  </a:lnTo>
                  <a:lnTo>
                    <a:pt x="1855" y="5224"/>
                  </a:lnTo>
                  <a:lnTo>
                    <a:pt x="1873" y="5219"/>
                  </a:lnTo>
                  <a:lnTo>
                    <a:pt x="1889" y="5216"/>
                  </a:lnTo>
                  <a:lnTo>
                    <a:pt x="1906" y="5213"/>
                  </a:lnTo>
                  <a:lnTo>
                    <a:pt x="1924" y="5208"/>
                  </a:lnTo>
                  <a:lnTo>
                    <a:pt x="1940" y="5202"/>
                  </a:lnTo>
                  <a:lnTo>
                    <a:pt x="1957" y="5197"/>
                  </a:lnTo>
                  <a:lnTo>
                    <a:pt x="1975" y="5192"/>
                  </a:lnTo>
                  <a:lnTo>
                    <a:pt x="1992" y="5188"/>
                  </a:lnTo>
                  <a:lnTo>
                    <a:pt x="2008" y="5183"/>
                  </a:lnTo>
                  <a:lnTo>
                    <a:pt x="2026" y="5179"/>
                  </a:lnTo>
                  <a:lnTo>
                    <a:pt x="2077" y="5177"/>
                  </a:lnTo>
                  <a:lnTo>
                    <a:pt x="2110" y="5181"/>
                  </a:lnTo>
                  <a:lnTo>
                    <a:pt x="2179" y="5181"/>
                  </a:lnTo>
                  <a:lnTo>
                    <a:pt x="2196" y="5177"/>
                  </a:lnTo>
                  <a:lnTo>
                    <a:pt x="2213" y="5171"/>
                  </a:lnTo>
                  <a:lnTo>
                    <a:pt x="2230" y="5163"/>
                  </a:lnTo>
                  <a:lnTo>
                    <a:pt x="2247" y="5153"/>
                  </a:lnTo>
                  <a:lnTo>
                    <a:pt x="2264" y="5140"/>
                  </a:lnTo>
                  <a:lnTo>
                    <a:pt x="2282" y="5124"/>
                  </a:lnTo>
                  <a:lnTo>
                    <a:pt x="2298" y="5106"/>
                  </a:lnTo>
                  <a:lnTo>
                    <a:pt x="2315" y="5086"/>
                  </a:lnTo>
                  <a:lnTo>
                    <a:pt x="2333" y="5063"/>
                  </a:lnTo>
                  <a:lnTo>
                    <a:pt x="2349" y="5035"/>
                  </a:lnTo>
                  <a:lnTo>
                    <a:pt x="2366" y="5003"/>
                  </a:lnTo>
                  <a:lnTo>
                    <a:pt x="2384" y="4966"/>
                  </a:lnTo>
                  <a:lnTo>
                    <a:pt x="2401" y="4922"/>
                  </a:lnTo>
                  <a:lnTo>
                    <a:pt x="2417" y="4873"/>
                  </a:lnTo>
                  <a:lnTo>
                    <a:pt x="2435" y="4815"/>
                  </a:lnTo>
                  <a:lnTo>
                    <a:pt x="2452" y="4745"/>
                  </a:lnTo>
                  <a:lnTo>
                    <a:pt x="2469" y="4663"/>
                  </a:lnTo>
                  <a:lnTo>
                    <a:pt x="2486" y="4568"/>
                  </a:lnTo>
                  <a:lnTo>
                    <a:pt x="2503" y="4457"/>
                  </a:lnTo>
                  <a:lnTo>
                    <a:pt x="2520" y="4326"/>
                  </a:lnTo>
                  <a:lnTo>
                    <a:pt x="2537" y="4167"/>
                  </a:lnTo>
                  <a:lnTo>
                    <a:pt x="2554" y="3973"/>
                  </a:lnTo>
                  <a:lnTo>
                    <a:pt x="2571" y="3734"/>
                  </a:lnTo>
                  <a:lnTo>
                    <a:pt x="2588" y="3441"/>
                  </a:lnTo>
                  <a:lnTo>
                    <a:pt x="2605" y="3084"/>
                  </a:lnTo>
                  <a:lnTo>
                    <a:pt x="2622" y="2661"/>
                  </a:lnTo>
                  <a:lnTo>
                    <a:pt x="2639" y="2182"/>
                  </a:lnTo>
                  <a:lnTo>
                    <a:pt x="2656" y="1668"/>
                  </a:lnTo>
                  <a:lnTo>
                    <a:pt x="2674" y="1155"/>
                  </a:lnTo>
                  <a:lnTo>
                    <a:pt x="2691" y="691"/>
                  </a:lnTo>
                  <a:lnTo>
                    <a:pt x="2707" y="329"/>
                  </a:lnTo>
                  <a:lnTo>
                    <a:pt x="2725" y="115"/>
                  </a:lnTo>
                  <a:lnTo>
                    <a:pt x="2742" y="80"/>
                  </a:lnTo>
                  <a:lnTo>
                    <a:pt x="2758" y="232"/>
                  </a:lnTo>
                  <a:lnTo>
                    <a:pt x="2776" y="558"/>
                  </a:lnTo>
                  <a:lnTo>
                    <a:pt x="2793" y="1022"/>
                  </a:lnTo>
                  <a:lnTo>
                    <a:pt x="2810" y="1572"/>
                  </a:lnTo>
                  <a:lnTo>
                    <a:pt x="2827" y="2150"/>
                  </a:lnTo>
                  <a:lnTo>
                    <a:pt x="2844" y="2708"/>
                  </a:lnTo>
                  <a:lnTo>
                    <a:pt x="2861" y="3208"/>
                  </a:lnTo>
                  <a:lnTo>
                    <a:pt x="2878" y="3633"/>
                  </a:lnTo>
                  <a:lnTo>
                    <a:pt x="2895" y="3977"/>
                  </a:lnTo>
                  <a:lnTo>
                    <a:pt x="2912" y="4244"/>
                  </a:lnTo>
                  <a:lnTo>
                    <a:pt x="2930" y="4447"/>
                  </a:lnTo>
                  <a:lnTo>
                    <a:pt x="2946" y="4599"/>
                  </a:lnTo>
                  <a:lnTo>
                    <a:pt x="2963" y="4713"/>
                  </a:lnTo>
                  <a:lnTo>
                    <a:pt x="2981" y="4800"/>
                  </a:lnTo>
                  <a:lnTo>
                    <a:pt x="2997" y="4865"/>
                  </a:lnTo>
                  <a:lnTo>
                    <a:pt x="3014" y="4916"/>
                  </a:lnTo>
                  <a:lnTo>
                    <a:pt x="3032" y="4956"/>
                  </a:lnTo>
                  <a:lnTo>
                    <a:pt x="3048" y="4991"/>
                  </a:lnTo>
                  <a:lnTo>
                    <a:pt x="3065" y="5021"/>
                  </a:lnTo>
                  <a:lnTo>
                    <a:pt x="3083" y="5045"/>
                  </a:lnTo>
                  <a:lnTo>
                    <a:pt x="3100" y="5066"/>
                  </a:lnTo>
                  <a:lnTo>
                    <a:pt x="3116" y="5084"/>
                  </a:lnTo>
                  <a:lnTo>
                    <a:pt x="3134" y="5101"/>
                  </a:lnTo>
                  <a:lnTo>
                    <a:pt x="3151" y="5115"/>
                  </a:lnTo>
                  <a:lnTo>
                    <a:pt x="3167" y="5127"/>
                  </a:lnTo>
                  <a:lnTo>
                    <a:pt x="3185" y="5136"/>
                  </a:lnTo>
                  <a:lnTo>
                    <a:pt x="3202" y="5145"/>
                  </a:lnTo>
                  <a:lnTo>
                    <a:pt x="3219" y="5152"/>
                  </a:lnTo>
                  <a:lnTo>
                    <a:pt x="3236" y="5158"/>
                  </a:lnTo>
                  <a:lnTo>
                    <a:pt x="3253" y="5162"/>
                  </a:lnTo>
                  <a:lnTo>
                    <a:pt x="3270" y="5166"/>
                  </a:lnTo>
                  <a:lnTo>
                    <a:pt x="3339" y="5166"/>
                  </a:lnTo>
                  <a:lnTo>
                    <a:pt x="3355" y="5163"/>
                  </a:lnTo>
                  <a:lnTo>
                    <a:pt x="3372" y="5158"/>
                  </a:lnTo>
                  <a:lnTo>
                    <a:pt x="3390" y="5152"/>
                  </a:lnTo>
                  <a:lnTo>
                    <a:pt x="3406" y="5146"/>
                  </a:lnTo>
                  <a:lnTo>
                    <a:pt x="3423" y="5141"/>
                  </a:lnTo>
                  <a:lnTo>
                    <a:pt x="3441" y="5137"/>
                  </a:lnTo>
                  <a:lnTo>
                    <a:pt x="3475" y="5132"/>
                  </a:lnTo>
                  <a:lnTo>
                    <a:pt x="3509" y="5130"/>
                  </a:lnTo>
                  <a:lnTo>
                    <a:pt x="3543" y="5128"/>
                  </a:lnTo>
                  <a:lnTo>
                    <a:pt x="3594" y="5127"/>
                  </a:lnTo>
                  <a:lnTo>
                    <a:pt x="3611" y="5132"/>
                  </a:lnTo>
                  <a:lnTo>
                    <a:pt x="3628" y="5137"/>
                  </a:lnTo>
                  <a:lnTo>
                    <a:pt x="3645" y="5142"/>
                  </a:lnTo>
                  <a:lnTo>
                    <a:pt x="3662" y="5145"/>
                  </a:lnTo>
                  <a:lnTo>
                    <a:pt x="3696" y="5150"/>
                  </a:lnTo>
                  <a:lnTo>
                    <a:pt x="3748" y="5149"/>
                  </a:lnTo>
                  <a:lnTo>
                    <a:pt x="3764" y="5143"/>
                  </a:lnTo>
                  <a:lnTo>
                    <a:pt x="3782" y="5135"/>
                  </a:lnTo>
                  <a:lnTo>
                    <a:pt x="3799" y="5125"/>
                  </a:lnTo>
                  <a:lnTo>
                    <a:pt x="3815" y="5113"/>
                  </a:lnTo>
                  <a:lnTo>
                    <a:pt x="3833" y="5099"/>
                  </a:lnTo>
                  <a:lnTo>
                    <a:pt x="3850" y="5082"/>
                  </a:lnTo>
                  <a:lnTo>
                    <a:pt x="3867" y="5062"/>
                  </a:lnTo>
                  <a:lnTo>
                    <a:pt x="3884" y="5037"/>
                  </a:lnTo>
                  <a:lnTo>
                    <a:pt x="3901" y="5008"/>
                  </a:lnTo>
                  <a:lnTo>
                    <a:pt x="3918" y="4974"/>
                  </a:lnTo>
                  <a:lnTo>
                    <a:pt x="3935" y="4936"/>
                  </a:lnTo>
                  <a:lnTo>
                    <a:pt x="3952" y="4891"/>
                  </a:lnTo>
                  <a:lnTo>
                    <a:pt x="3969" y="4839"/>
                  </a:lnTo>
                  <a:lnTo>
                    <a:pt x="3986" y="4777"/>
                  </a:lnTo>
                  <a:lnTo>
                    <a:pt x="4003" y="4706"/>
                  </a:lnTo>
                  <a:lnTo>
                    <a:pt x="4020" y="4624"/>
                  </a:lnTo>
                  <a:lnTo>
                    <a:pt x="4038" y="4527"/>
                  </a:lnTo>
                  <a:lnTo>
                    <a:pt x="4054" y="4411"/>
                  </a:lnTo>
                  <a:lnTo>
                    <a:pt x="4071" y="4274"/>
                  </a:lnTo>
                  <a:lnTo>
                    <a:pt x="4089" y="4110"/>
                  </a:lnTo>
                  <a:lnTo>
                    <a:pt x="4105" y="3910"/>
                  </a:lnTo>
                  <a:lnTo>
                    <a:pt x="4122" y="3663"/>
                  </a:lnTo>
                  <a:lnTo>
                    <a:pt x="4140" y="3360"/>
                  </a:lnTo>
                  <a:lnTo>
                    <a:pt x="4157" y="2992"/>
                  </a:lnTo>
                  <a:lnTo>
                    <a:pt x="4173" y="2558"/>
                  </a:lnTo>
                  <a:lnTo>
                    <a:pt x="4191" y="2066"/>
                  </a:lnTo>
                  <a:lnTo>
                    <a:pt x="4208" y="1542"/>
                  </a:lnTo>
                  <a:lnTo>
                    <a:pt x="4224" y="1026"/>
                  </a:lnTo>
                  <a:lnTo>
                    <a:pt x="4242" y="568"/>
                  </a:lnTo>
                  <a:lnTo>
                    <a:pt x="4259" y="216"/>
                  </a:lnTo>
                  <a:lnTo>
                    <a:pt x="4276" y="16"/>
                  </a:lnTo>
                  <a:lnTo>
                    <a:pt x="4293" y="0"/>
                  </a:lnTo>
                  <a:lnTo>
                    <a:pt x="4310" y="175"/>
                  </a:lnTo>
                  <a:lnTo>
                    <a:pt x="4327" y="524"/>
                  </a:lnTo>
                  <a:lnTo>
                    <a:pt x="4344" y="1007"/>
                  </a:lnTo>
                  <a:lnTo>
                    <a:pt x="4361" y="1572"/>
                  </a:lnTo>
                  <a:lnTo>
                    <a:pt x="4378" y="2164"/>
                  </a:lnTo>
                  <a:lnTo>
                    <a:pt x="4395" y="2729"/>
                  </a:lnTo>
                  <a:lnTo>
                    <a:pt x="4412" y="3232"/>
                  </a:lnTo>
                  <a:lnTo>
                    <a:pt x="4429" y="3656"/>
                  </a:lnTo>
                  <a:lnTo>
                    <a:pt x="4447" y="3997"/>
                  </a:lnTo>
                  <a:lnTo>
                    <a:pt x="4463" y="4262"/>
                  </a:lnTo>
                  <a:lnTo>
                    <a:pt x="4481" y="4463"/>
                  </a:lnTo>
                  <a:lnTo>
                    <a:pt x="4498" y="4614"/>
                  </a:lnTo>
                  <a:lnTo>
                    <a:pt x="4514" y="4728"/>
                  </a:lnTo>
                  <a:lnTo>
                    <a:pt x="4532" y="4814"/>
                  </a:lnTo>
                  <a:lnTo>
                    <a:pt x="4549" y="4879"/>
                  </a:lnTo>
                  <a:lnTo>
                    <a:pt x="4566" y="4930"/>
                  </a:lnTo>
                  <a:lnTo>
                    <a:pt x="4583" y="4971"/>
                  </a:lnTo>
                  <a:lnTo>
                    <a:pt x="4600" y="5004"/>
                  </a:lnTo>
                  <a:lnTo>
                    <a:pt x="4617" y="5032"/>
                  </a:lnTo>
                  <a:lnTo>
                    <a:pt x="4634" y="5055"/>
                  </a:lnTo>
                  <a:lnTo>
                    <a:pt x="4651" y="5076"/>
                  </a:lnTo>
                  <a:lnTo>
                    <a:pt x="4668" y="5094"/>
                  </a:lnTo>
                  <a:lnTo>
                    <a:pt x="4686" y="5110"/>
                  </a:lnTo>
                  <a:lnTo>
                    <a:pt x="4702" y="5124"/>
                  </a:lnTo>
                  <a:lnTo>
                    <a:pt x="4719" y="5136"/>
                  </a:lnTo>
                  <a:lnTo>
                    <a:pt x="4737" y="5147"/>
                  </a:lnTo>
                  <a:lnTo>
                    <a:pt x="4753" y="5157"/>
                  </a:lnTo>
                  <a:lnTo>
                    <a:pt x="4770" y="5165"/>
                  </a:lnTo>
                  <a:lnTo>
                    <a:pt x="4788" y="5171"/>
                  </a:lnTo>
                  <a:lnTo>
                    <a:pt x="4805" y="5176"/>
                  </a:lnTo>
                  <a:lnTo>
                    <a:pt x="4821" y="5181"/>
                  </a:lnTo>
                  <a:lnTo>
                    <a:pt x="4839" y="5184"/>
                  </a:lnTo>
                  <a:lnTo>
                    <a:pt x="4890" y="5185"/>
                  </a:lnTo>
                  <a:lnTo>
                    <a:pt x="4907" y="5181"/>
                  </a:lnTo>
                  <a:lnTo>
                    <a:pt x="4923" y="5177"/>
                  </a:lnTo>
                  <a:lnTo>
                    <a:pt x="4941" y="5173"/>
                  </a:lnTo>
                  <a:lnTo>
                    <a:pt x="4958" y="5170"/>
                  </a:lnTo>
                  <a:lnTo>
                    <a:pt x="4975" y="5167"/>
                  </a:lnTo>
                  <a:lnTo>
                    <a:pt x="5026" y="5169"/>
                  </a:lnTo>
                  <a:lnTo>
                    <a:pt x="5043" y="5172"/>
                  </a:lnTo>
                  <a:lnTo>
                    <a:pt x="5060" y="5176"/>
                  </a:lnTo>
                  <a:lnTo>
                    <a:pt x="5077" y="5181"/>
                  </a:lnTo>
                  <a:lnTo>
                    <a:pt x="5095" y="5188"/>
                  </a:lnTo>
                  <a:lnTo>
                    <a:pt x="5111" y="5194"/>
                  </a:lnTo>
                  <a:lnTo>
                    <a:pt x="5128" y="5200"/>
                  </a:lnTo>
                  <a:lnTo>
                    <a:pt x="5146" y="5204"/>
                  </a:lnTo>
                  <a:lnTo>
                    <a:pt x="5162" y="5208"/>
                  </a:lnTo>
                  <a:lnTo>
                    <a:pt x="5179" y="5212"/>
                  </a:lnTo>
                  <a:lnTo>
                    <a:pt x="5197" y="5216"/>
                  </a:lnTo>
                  <a:lnTo>
                    <a:pt x="5214" y="5219"/>
                  </a:lnTo>
                  <a:lnTo>
                    <a:pt x="5248" y="5224"/>
                  </a:lnTo>
                  <a:lnTo>
                    <a:pt x="5316" y="5225"/>
                  </a:lnTo>
                  <a:lnTo>
                    <a:pt x="5350" y="5219"/>
                  </a:lnTo>
                  <a:lnTo>
                    <a:pt x="5367" y="5215"/>
                  </a:lnTo>
                  <a:lnTo>
                    <a:pt x="5384" y="5209"/>
                  </a:lnTo>
                  <a:lnTo>
                    <a:pt x="5401" y="5204"/>
                  </a:lnTo>
                  <a:lnTo>
                    <a:pt x="5418" y="5198"/>
                  </a:lnTo>
                  <a:lnTo>
                    <a:pt x="5435" y="5190"/>
                  </a:lnTo>
                  <a:lnTo>
                    <a:pt x="5452" y="5180"/>
                  </a:lnTo>
                  <a:lnTo>
                    <a:pt x="5469" y="5168"/>
                  </a:lnTo>
                  <a:lnTo>
                    <a:pt x="5486" y="5155"/>
                  </a:lnTo>
                  <a:lnTo>
                    <a:pt x="5504" y="5140"/>
                  </a:lnTo>
                  <a:lnTo>
                    <a:pt x="5520" y="5121"/>
                  </a:lnTo>
                  <a:lnTo>
                    <a:pt x="5538" y="5099"/>
                  </a:lnTo>
                  <a:lnTo>
                    <a:pt x="5555" y="5074"/>
                  </a:lnTo>
                  <a:lnTo>
                    <a:pt x="5571" y="5046"/>
                  </a:lnTo>
                  <a:lnTo>
                    <a:pt x="5589" y="5013"/>
                  </a:lnTo>
                  <a:lnTo>
                    <a:pt x="5606" y="4973"/>
                  </a:lnTo>
                  <a:lnTo>
                    <a:pt x="5623" y="4926"/>
                  </a:lnTo>
                  <a:lnTo>
                    <a:pt x="5640" y="4869"/>
                  </a:lnTo>
                  <a:lnTo>
                    <a:pt x="5657" y="4799"/>
                  </a:lnTo>
                  <a:lnTo>
                    <a:pt x="5674" y="4712"/>
                  </a:lnTo>
                  <a:lnTo>
                    <a:pt x="5691" y="4605"/>
                  </a:lnTo>
                  <a:lnTo>
                    <a:pt x="5708" y="4477"/>
                  </a:lnTo>
                  <a:lnTo>
                    <a:pt x="5725" y="4326"/>
                  </a:lnTo>
                  <a:lnTo>
                    <a:pt x="5743" y="4159"/>
                  </a:lnTo>
                  <a:lnTo>
                    <a:pt x="5759" y="3984"/>
                  </a:lnTo>
                  <a:lnTo>
                    <a:pt x="5776" y="3816"/>
                  </a:lnTo>
                  <a:lnTo>
                    <a:pt x="5794" y="3670"/>
                  </a:lnTo>
                  <a:lnTo>
                    <a:pt x="5810" y="3565"/>
                  </a:lnTo>
                  <a:lnTo>
                    <a:pt x="5827" y="3516"/>
                  </a:lnTo>
                  <a:lnTo>
                    <a:pt x="5845" y="3530"/>
                  </a:lnTo>
                  <a:lnTo>
                    <a:pt x="5861" y="3607"/>
                  </a:lnTo>
                  <a:lnTo>
                    <a:pt x="5878" y="3737"/>
                  </a:lnTo>
                  <a:lnTo>
                    <a:pt x="5896" y="3906"/>
                  </a:lnTo>
                  <a:lnTo>
                    <a:pt x="5913" y="4096"/>
                  </a:lnTo>
                  <a:lnTo>
                    <a:pt x="5929" y="4288"/>
                  </a:lnTo>
                  <a:lnTo>
                    <a:pt x="5947" y="4469"/>
                  </a:lnTo>
                  <a:lnTo>
                    <a:pt x="5964" y="4629"/>
                  </a:lnTo>
                  <a:lnTo>
                    <a:pt x="5980" y="4764"/>
                  </a:lnTo>
                  <a:lnTo>
                    <a:pt x="5998" y="4871"/>
                  </a:lnTo>
                  <a:lnTo>
                    <a:pt x="6015" y="4954"/>
                  </a:lnTo>
                  <a:lnTo>
                    <a:pt x="6032" y="5019"/>
                  </a:lnTo>
                  <a:lnTo>
                    <a:pt x="6049" y="5069"/>
                  </a:lnTo>
                  <a:lnTo>
                    <a:pt x="6066" y="5107"/>
                  </a:lnTo>
                  <a:lnTo>
                    <a:pt x="6083" y="5135"/>
                  </a:lnTo>
                  <a:lnTo>
                    <a:pt x="6100" y="5157"/>
                  </a:lnTo>
                  <a:lnTo>
                    <a:pt x="6117" y="5175"/>
                  </a:lnTo>
                  <a:lnTo>
                    <a:pt x="6134" y="5189"/>
                  </a:lnTo>
                  <a:lnTo>
                    <a:pt x="6152" y="5199"/>
                  </a:lnTo>
                  <a:lnTo>
                    <a:pt x="6168" y="5208"/>
                  </a:lnTo>
                  <a:lnTo>
                    <a:pt x="6185" y="5217"/>
                  </a:lnTo>
                  <a:lnTo>
                    <a:pt x="6203" y="5224"/>
                  </a:lnTo>
                  <a:lnTo>
                    <a:pt x="6219" y="5231"/>
                  </a:lnTo>
                  <a:lnTo>
                    <a:pt x="6236" y="5237"/>
                  </a:lnTo>
                  <a:lnTo>
                    <a:pt x="6254" y="5243"/>
                  </a:lnTo>
                  <a:lnTo>
                    <a:pt x="6270" y="5247"/>
                  </a:lnTo>
                  <a:lnTo>
                    <a:pt x="6305" y="5251"/>
                  </a:lnTo>
                  <a:lnTo>
                    <a:pt x="6322" y="5254"/>
                  </a:lnTo>
                  <a:lnTo>
                    <a:pt x="6339" y="5258"/>
                  </a:lnTo>
                  <a:lnTo>
                    <a:pt x="6356" y="5261"/>
                  </a:lnTo>
                  <a:lnTo>
                    <a:pt x="6390" y="5263"/>
                  </a:lnTo>
                  <a:lnTo>
                    <a:pt x="6577" y="5263"/>
                  </a:lnTo>
                  <a:lnTo>
                    <a:pt x="6612" y="5267"/>
                  </a:lnTo>
                  <a:lnTo>
                    <a:pt x="6646" y="5272"/>
                  </a:lnTo>
                  <a:lnTo>
                    <a:pt x="6663" y="5275"/>
                  </a:lnTo>
                  <a:lnTo>
                    <a:pt x="6697" y="5281"/>
                  </a:lnTo>
                  <a:lnTo>
                    <a:pt x="6731" y="5282"/>
                  </a:lnTo>
                  <a:lnTo>
                    <a:pt x="6765" y="5285"/>
                  </a:lnTo>
                  <a:lnTo>
                    <a:pt x="6799" y="5289"/>
                  </a:lnTo>
                  <a:lnTo>
                    <a:pt x="6851" y="5289"/>
                  </a:lnTo>
                  <a:lnTo>
                    <a:pt x="6902" y="5292"/>
                  </a:lnTo>
                  <a:lnTo>
                    <a:pt x="6953" y="5292"/>
                  </a:lnTo>
                  <a:lnTo>
                    <a:pt x="7004" y="5294"/>
                  </a:lnTo>
                  <a:lnTo>
                    <a:pt x="7265" y="5295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ahmen 4.5 ppm">
              <a:extLst>
                <a:ext uri="{FF2B5EF4-FFF2-40B4-BE49-F238E27FC236}">
                  <a16:creationId xmlns:a16="http://schemas.microsoft.com/office/drawing/2014/main" id="{6EAFEF78-7625-96D9-8204-3376BFB94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626" y="1939925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28" name="Peaklabel 4.5 ppm">
              <a:extLst>
                <a:ext uri="{FF2B5EF4-FFF2-40B4-BE49-F238E27FC236}">
                  <a16:creationId xmlns:a16="http://schemas.microsoft.com/office/drawing/2014/main" id="{2DA5BF11-C651-5390-D227-AB5051D8DD64}"/>
                </a:ext>
              </a:extLst>
            </p:cNvPr>
            <p:cNvGrpSpPr/>
            <p:nvPr/>
          </p:nvGrpSpPr>
          <p:grpSpPr>
            <a:xfrm>
              <a:off x="2283213" y="2015181"/>
              <a:ext cx="1878515" cy="2210593"/>
              <a:chOff x="2283213" y="2015181"/>
              <a:chExt cx="1878515" cy="2210593"/>
            </a:xfrm>
          </p:grpSpPr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B6288ADF-589D-5A1B-B226-1C1DF6ED6841}"/>
                  </a:ext>
                </a:extLst>
              </p:cNvPr>
              <p:cNvSpPr txBox="1"/>
              <p:nvPr/>
            </p:nvSpPr>
            <p:spPr>
              <a:xfrm rot="16200000">
                <a:off x="1967325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1139.03</a:t>
                </a:r>
              </a:p>
            </p:txBody>
          </p:sp>
          <p:sp>
            <p:nvSpPr>
              <p:cNvPr id="117" name="Textfeld 116">
                <a:extLst>
                  <a:ext uri="{FF2B5EF4-FFF2-40B4-BE49-F238E27FC236}">
                    <a16:creationId xmlns:a16="http://schemas.microsoft.com/office/drawing/2014/main" id="{F78D3B29-9354-04A4-71A9-BF3C0EEBE0CE}"/>
                  </a:ext>
                </a:extLst>
              </p:cNvPr>
              <p:cNvSpPr txBox="1"/>
              <p:nvPr/>
            </p:nvSpPr>
            <p:spPr>
              <a:xfrm rot="16200000">
                <a:off x="2470386" y="2365842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1133.69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21F0FA9D-8FA2-D003-27C2-8A95D3D84C55}"/>
                  </a:ext>
                </a:extLst>
              </p:cNvPr>
              <p:cNvSpPr txBox="1"/>
              <p:nvPr/>
            </p:nvSpPr>
            <p:spPr>
              <a:xfrm rot="16200000">
                <a:off x="2973447" y="2331069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1128.36</a:t>
                </a:r>
              </a:p>
            </p:txBody>
          </p:sp>
          <p:sp>
            <p:nvSpPr>
              <p:cNvPr id="119" name="Textfeld 118">
                <a:extLst>
                  <a:ext uri="{FF2B5EF4-FFF2-40B4-BE49-F238E27FC236}">
                    <a16:creationId xmlns:a16="http://schemas.microsoft.com/office/drawing/2014/main" id="{BC2D698D-69C8-FA12-9EF1-055BA106AC46}"/>
                  </a:ext>
                </a:extLst>
              </p:cNvPr>
              <p:cNvSpPr txBox="1"/>
              <p:nvPr/>
            </p:nvSpPr>
            <p:spPr>
              <a:xfrm rot="16200000">
                <a:off x="3476508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1123.03</a:t>
                </a:r>
              </a:p>
            </p:txBody>
          </p:sp>
          <p:sp>
            <p:nvSpPr>
              <p:cNvPr id="120" name="Textfeld 119">
                <a:extLst>
                  <a:ext uri="{FF2B5EF4-FFF2-40B4-BE49-F238E27FC236}">
                    <a16:creationId xmlns:a16="http://schemas.microsoft.com/office/drawing/2014/main" id="{E5526C4F-89C3-E15E-74A7-BECAD21BEA6C}"/>
                  </a:ext>
                </a:extLst>
              </p:cNvPr>
              <p:cNvSpPr txBox="1"/>
              <p:nvPr/>
            </p:nvSpPr>
            <p:spPr>
              <a:xfrm rot="16200000">
                <a:off x="3740356" y="233300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27" name="Skala 4.5 ppm">
              <a:extLst>
                <a:ext uri="{FF2B5EF4-FFF2-40B4-BE49-F238E27FC236}">
                  <a16:creationId xmlns:a16="http://schemas.microsoft.com/office/drawing/2014/main" id="{C380F299-8FA2-7924-7EAD-255DF7889CBE}"/>
                </a:ext>
              </a:extLst>
            </p:cNvPr>
            <p:cNvGrpSpPr/>
            <p:nvPr/>
          </p:nvGrpSpPr>
          <p:grpSpPr>
            <a:xfrm>
              <a:off x="2079626" y="4962525"/>
              <a:ext cx="2362200" cy="406639"/>
              <a:chOff x="2079626" y="4962525"/>
              <a:chExt cx="2362200" cy="406639"/>
            </a:xfrm>
          </p:grpSpPr>
          <p:sp>
            <p:nvSpPr>
              <p:cNvPr id="46" name="Skalenticks 4.5 ppm">
                <a:extLst>
                  <a:ext uri="{FF2B5EF4-FFF2-40B4-BE49-F238E27FC236}">
                    <a16:creationId xmlns:a16="http://schemas.microsoft.com/office/drawing/2014/main" id="{83AFE1E3-173F-3001-A796-79CF11BB5F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9626" y="4962525"/>
                <a:ext cx="2362200" cy="90488"/>
              </a:xfrm>
              <a:custGeom>
                <a:avLst/>
                <a:gdLst>
                  <a:gd name="T0" fmla="*/ 7266 w 7266"/>
                  <a:gd name="T1" fmla="*/ 95 h 278"/>
                  <a:gd name="T2" fmla="*/ 7266 w 7266"/>
                  <a:gd name="T3" fmla="*/ 0 h 278"/>
                  <a:gd name="T4" fmla="*/ 0 w 7266"/>
                  <a:gd name="T5" fmla="*/ 0 h 278"/>
                  <a:gd name="T6" fmla="*/ 0 w 7266"/>
                  <a:gd name="T7" fmla="*/ 95 h 278"/>
                  <a:gd name="T8" fmla="*/ 6539 w 7266"/>
                  <a:gd name="T9" fmla="*/ 95 h 278"/>
                  <a:gd name="T10" fmla="*/ 6539 w 7266"/>
                  <a:gd name="T11" fmla="*/ 0 h 278"/>
                  <a:gd name="T12" fmla="*/ 5812 w 7266"/>
                  <a:gd name="T13" fmla="*/ 95 h 278"/>
                  <a:gd name="T14" fmla="*/ 5812 w 7266"/>
                  <a:gd name="T15" fmla="*/ 0 h 278"/>
                  <a:gd name="T16" fmla="*/ 5085 w 7266"/>
                  <a:gd name="T17" fmla="*/ 278 h 278"/>
                  <a:gd name="T18" fmla="*/ 5085 w 7266"/>
                  <a:gd name="T19" fmla="*/ 0 h 278"/>
                  <a:gd name="T20" fmla="*/ 4358 w 7266"/>
                  <a:gd name="T21" fmla="*/ 95 h 278"/>
                  <a:gd name="T22" fmla="*/ 4358 w 7266"/>
                  <a:gd name="T23" fmla="*/ 0 h 278"/>
                  <a:gd name="T24" fmla="*/ 3633 w 7266"/>
                  <a:gd name="T25" fmla="*/ 95 h 278"/>
                  <a:gd name="T26" fmla="*/ 3633 w 7266"/>
                  <a:gd name="T27" fmla="*/ 0 h 278"/>
                  <a:gd name="T28" fmla="*/ 2906 w 7266"/>
                  <a:gd name="T29" fmla="*/ 95 h 278"/>
                  <a:gd name="T30" fmla="*/ 2906 w 7266"/>
                  <a:gd name="T31" fmla="*/ 0 h 278"/>
                  <a:gd name="T32" fmla="*/ 2179 w 7266"/>
                  <a:gd name="T33" fmla="*/ 95 h 278"/>
                  <a:gd name="T34" fmla="*/ 2179 w 7266"/>
                  <a:gd name="T35" fmla="*/ 0 h 278"/>
                  <a:gd name="T36" fmla="*/ 1452 w 7266"/>
                  <a:gd name="T37" fmla="*/ 278 h 278"/>
                  <a:gd name="T38" fmla="*/ 1452 w 7266"/>
                  <a:gd name="T39" fmla="*/ 0 h 278"/>
                  <a:gd name="T40" fmla="*/ 725 w 7266"/>
                  <a:gd name="T41" fmla="*/ 95 h 278"/>
                  <a:gd name="T42" fmla="*/ 725 w 7266"/>
                  <a:gd name="T43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8">
                    <a:moveTo>
                      <a:pt x="7266" y="95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95"/>
                    </a:lnTo>
                    <a:moveTo>
                      <a:pt x="6539" y="95"/>
                    </a:moveTo>
                    <a:lnTo>
                      <a:pt x="6539" y="0"/>
                    </a:lnTo>
                    <a:moveTo>
                      <a:pt x="5812" y="95"/>
                    </a:moveTo>
                    <a:lnTo>
                      <a:pt x="5812" y="0"/>
                    </a:lnTo>
                    <a:moveTo>
                      <a:pt x="5085" y="278"/>
                    </a:moveTo>
                    <a:lnTo>
                      <a:pt x="5085" y="0"/>
                    </a:lnTo>
                    <a:moveTo>
                      <a:pt x="4358" y="95"/>
                    </a:moveTo>
                    <a:lnTo>
                      <a:pt x="4358" y="0"/>
                    </a:lnTo>
                    <a:moveTo>
                      <a:pt x="3633" y="95"/>
                    </a:moveTo>
                    <a:lnTo>
                      <a:pt x="3633" y="0"/>
                    </a:lnTo>
                    <a:moveTo>
                      <a:pt x="2906" y="95"/>
                    </a:moveTo>
                    <a:lnTo>
                      <a:pt x="2906" y="0"/>
                    </a:lnTo>
                    <a:moveTo>
                      <a:pt x="2179" y="95"/>
                    </a:moveTo>
                    <a:lnTo>
                      <a:pt x="2179" y="0"/>
                    </a:lnTo>
                    <a:moveTo>
                      <a:pt x="1452" y="278"/>
                    </a:moveTo>
                    <a:lnTo>
                      <a:pt x="1452" y="0"/>
                    </a:lnTo>
                    <a:moveTo>
                      <a:pt x="725" y="95"/>
                    </a:moveTo>
                    <a:lnTo>
                      <a:pt x="725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26" name="Skalenbeschriftung 4.5 ppm">
                <a:extLst>
                  <a:ext uri="{FF2B5EF4-FFF2-40B4-BE49-F238E27FC236}">
                    <a16:creationId xmlns:a16="http://schemas.microsoft.com/office/drawing/2014/main" id="{39E4FD35-C871-AD85-0192-210C4130A153}"/>
                  </a:ext>
                </a:extLst>
              </p:cNvPr>
              <p:cNvGrpSpPr/>
              <p:nvPr/>
            </p:nvGrpSpPr>
            <p:grpSpPr>
              <a:xfrm>
                <a:off x="2236741" y="4999832"/>
                <a:ext cx="1811761" cy="369332"/>
                <a:chOff x="2236741" y="4999832"/>
                <a:chExt cx="1811761" cy="369332"/>
              </a:xfrm>
            </p:grpSpPr>
            <p:sp>
              <p:nvSpPr>
                <p:cNvPr id="124" name="Textfeld 123">
                  <a:extLst>
                    <a:ext uri="{FF2B5EF4-FFF2-40B4-BE49-F238E27FC236}">
                      <a16:creationId xmlns:a16="http://schemas.microsoft.com/office/drawing/2014/main" id="{32CA90DB-3439-A6DE-4A88-CD48333237A2}"/>
                    </a:ext>
                  </a:extLst>
                </p:cNvPr>
                <p:cNvSpPr txBox="1"/>
                <p:nvPr/>
              </p:nvSpPr>
              <p:spPr>
                <a:xfrm>
                  <a:off x="2236741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4.55</a:t>
                  </a:r>
                </a:p>
              </p:txBody>
            </p:sp>
            <p:sp>
              <p:nvSpPr>
                <p:cNvPr id="125" name="Textfeld 124">
                  <a:extLst>
                    <a:ext uri="{FF2B5EF4-FFF2-40B4-BE49-F238E27FC236}">
                      <a16:creationId xmlns:a16="http://schemas.microsoft.com/office/drawing/2014/main" id="{B3EA19F0-8890-9D1A-9CBB-7514F0DCA990}"/>
                    </a:ext>
                  </a:extLst>
                </p:cNvPr>
                <p:cNvSpPr txBox="1"/>
                <p:nvPr/>
              </p:nvSpPr>
              <p:spPr>
                <a:xfrm>
                  <a:off x="3414995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4.50</a:t>
                  </a:r>
                </a:p>
              </p:txBody>
            </p:sp>
          </p:grpSp>
        </p:grpSp>
      </p:grpSp>
      <p:grpSp>
        <p:nvGrpSpPr>
          <p:cNvPr id="136" name="Aussschnitt 1.2 ppm">
            <a:extLst>
              <a:ext uri="{FF2B5EF4-FFF2-40B4-BE49-F238E27FC236}">
                <a16:creationId xmlns:a16="http://schemas.microsoft.com/office/drawing/2014/main" id="{F290C505-F8BE-6FB8-13B5-169DE2114CB4}"/>
              </a:ext>
            </a:extLst>
          </p:cNvPr>
          <p:cNvGrpSpPr/>
          <p:nvPr/>
        </p:nvGrpSpPr>
        <p:grpSpPr>
          <a:xfrm>
            <a:off x="8357771" y="1543161"/>
            <a:ext cx="2520829" cy="3497359"/>
            <a:chOff x="8357771" y="1853403"/>
            <a:chExt cx="2520829" cy="3497359"/>
          </a:xfrm>
        </p:grpSpPr>
        <p:sp>
          <p:nvSpPr>
            <p:cNvPr id="82" name="Spektrum 1.2 ppm">
              <a:extLst>
                <a:ext uri="{FF2B5EF4-FFF2-40B4-BE49-F238E27FC236}">
                  <a16:creationId xmlns:a16="http://schemas.microsoft.com/office/drawing/2014/main" id="{01B758D8-9F18-65AC-457F-CCC5B5AD0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4388" y="2736850"/>
              <a:ext cx="2362200" cy="2111375"/>
            </a:xfrm>
            <a:custGeom>
              <a:avLst/>
              <a:gdLst>
                <a:gd name="T0" fmla="*/ 538 w 7266"/>
                <a:gd name="T1" fmla="*/ 6490 h 6490"/>
                <a:gd name="T2" fmla="*/ 982 w 7266"/>
                <a:gd name="T3" fmla="*/ 6489 h 6490"/>
                <a:gd name="T4" fmla="*/ 1220 w 7266"/>
                <a:gd name="T5" fmla="*/ 6488 h 6490"/>
                <a:gd name="T6" fmla="*/ 1442 w 7266"/>
                <a:gd name="T7" fmla="*/ 6489 h 6490"/>
                <a:gd name="T8" fmla="*/ 2072 w 7266"/>
                <a:gd name="T9" fmla="*/ 6487 h 6490"/>
                <a:gd name="T10" fmla="*/ 2413 w 7266"/>
                <a:gd name="T11" fmla="*/ 6484 h 6490"/>
                <a:gd name="T12" fmla="*/ 2703 w 7266"/>
                <a:gd name="T13" fmla="*/ 6482 h 6490"/>
                <a:gd name="T14" fmla="*/ 2891 w 7266"/>
                <a:gd name="T15" fmla="*/ 6478 h 6490"/>
                <a:gd name="T16" fmla="*/ 3045 w 7266"/>
                <a:gd name="T17" fmla="*/ 6473 h 6490"/>
                <a:gd name="T18" fmla="*/ 3164 w 7266"/>
                <a:gd name="T19" fmla="*/ 6466 h 6490"/>
                <a:gd name="T20" fmla="*/ 3249 w 7266"/>
                <a:gd name="T21" fmla="*/ 6454 h 6490"/>
                <a:gd name="T22" fmla="*/ 3334 w 7266"/>
                <a:gd name="T23" fmla="*/ 6435 h 6490"/>
                <a:gd name="T24" fmla="*/ 3419 w 7266"/>
                <a:gd name="T25" fmla="*/ 6401 h 6490"/>
                <a:gd name="T26" fmla="*/ 3521 w 7266"/>
                <a:gd name="T27" fmla="*/ 6393 h 6490"/>
                <a:gd name="T28" fmla="*/ 3607 w 7266"/>
                <a:gd name="T29" fmla="*/ 6337 h 6490"/>
                <a:gd name="T30" fmla="*/ 3692 w 7266"/>
                <a:gd name="T31" fmla="*/ 6226 h 6490"/>
                <a:gd name="T32" fmla="*/ 3777 w 7266"/>
                <a:gd name="T33" fmla="*/ 5995 h 6490"/>
                <a:gd name="T34" fmla="*/ 3863 w 7266"/>
                <a:gd name="T35" fmla="*/ 5475 h 6490"/>
                <a:gd name="T36" fmla="*/ 3948 w 7266"/>
                <a:gd name="T37" fmla="*/ 4269 h 6490"/>
                <a:gd name="T38" fmla="*/ 4033 w 7266"/>
                <a:gd name="T39" fmla="*/ 62 h 6490"/>
                <a:gd name="T40" fmla="*/ 4118 w 7266"/>
                <a:gd name="T41" fmla="*/ 3726 h 6490"/>
                <a:gd name="T42" fmla="*/ 4204 w 7266"/>
                <a:gd name="T43" fmla="*/ 5661 h 6490"/>
                <a:gd name="T44" fmla="*/ 4288 w 7266"/>
                <a:gd name="T45" fmla="*/ 6142 h 6490"/>
                <a:gd name="T46" fmla="*/ 4374 w 7266"/>
                <a:gd name="T47" fmla="*/ 6286 h 6490"/>
                <a:gd name="T48" fmla="*/ 4459 w 7266"/>
                <a:gd name="T49" fmla="*/ 6347 h 6490"/>
                <a:gd name="T50" fmla="*/ 4545 w 7266"/>
                <a:gd name="T51" fmla="*/ 6380 h 6490"/>
                <a:gd name="T52" fmla="*/ 4630 w 7266"/>
                <a:gd name="T53" fmla="*/ 6397 h 6490"/>
                <a:gd name="T54" fmla="*/ 4749 w 7266"/>
                <a:gd name="T55" fmla="*/ 6382 h 6490"/>
                <a:gd name="T56" fmla="*/ 4834 w 7266"/>
                <a:gd name="T57" fmla="*/ 6396 h 6490"/>
                <a:gd name="T58" fmla="*/ 4936 w 7266"/>
                <a:gd name="T59" fmla="*/ 6379 h 6490"/>
                <a:gd name="T60" fmla="*/ 5073 w 7266"/>
                <a:gd name="T61" fmla="*/ 6379 h 6490"/>
                <a:gd name="T62" fmla="*/ 5159 w 7266"/>
                <a:gd name="T63" fmla="*/ 6329 h 6490"/>
                <a:gd name="T64" fmla="*/ 5243 w 7266"/>
                <a:gd name="T65" fmla="*/ 6223 h 6490"/>
                <a:gd name="T66" fmla="*/ 5329 w 7266"/>
                <a:gd name="T67" fmla="*/ 5998 h 6490"/>
                <a:gd name="T68" fmla="*/ 5414 w 7266"/>
                <a:gd name="T69" fmla="*/ 5481 h 6490"/>
                <a:gd name="T70" fmla="*/ 5499 w 7266"/>
                <a:gd name="T71" fmla="*/ 4265 h 6490"/>
                <a:gd name="T72" fmla="*/ 5584 w 7266"/>
                <a:gd name="T73" fmla="*/ 0 h 6490"/>
                <a:gd name="T74" fmla="*/ 5670 w 7266"/>
                <a:gd name="T75" fmla="*/ 3714 h 6490"/>
                <a:gd name="T76" fmla="*/ 5755 w 7266"/>
                <a:gd name="T77" fmla="*/ 5629 h 6490"/>
                <a:gd name="T78" fmla="*/ 5840 w 7266"/>
                <a:gd name="T79" fmla="*/ 6114 h 6490"/>
                <a:gd name="T80" fmla="*/ 5925 w 7266"/>
                <a:gd name="T81" fmla="*/ 6264 h 6490"/>
                <a:gd name="T82" fmla="*/ 6011 w 7266"/>
                <a:gd name="T83" fmla="*/ 6332 h 6490"/>
                <a:gd name="T84" fmla="*/ 6096 w 7266"/>
                <a:gd name="T85" fmla="*/ 6370 h 6490"/>
                <a:gd name="T86" fmla="*/ 6181 w 7266"/>
                <a:gd name="T87" fmla="*/ 6392 h 6490"/>
                <a:gd name="T88" fmla="*/ 6283 w 7266"/>
                <a:gd name="T89" fmla="*/ 6392 h 6490"/>
                <a:gd name="T90" fmla="*/ 6386 w 7266"/>
                <a:gd name="T91" fmla="*/ 6414 h 6490"/>
                <a:gd name="T92" fmla="*/ 6471 w 7266"/>
                <a:gd name="T93" fmla="*/ 6437 h 6490"/>
                <a:gd name="T94" fmla="*/ 6573 w 7266"/>
                <a:gd name="T95" fmla="*/ 6447 h 6490"/>
                <a:gd name="T96" fmla="*/ 6692 w 7266"/>
                <a:gd name="T97" fmla="*/ 6454 h 6490"/>
                <a:gd name="T98" fmla="*/ 6829 w 7266"/>
                <a:gd name="T99" fmla="*/ 6460 h 6490"/>
                <a:gd name="T100" fmla="*/ 6966 w 7266"/>
                <a:gd name="T101" fmla="*/ 6466 h 6490"/>
                <a:gd name="T102" fmla="*/ 7170 w 7266"/>
                <a:gd name="T103" fmla="*/ 6471 h 6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66" h="6490">
                  <a:moveTo>
                    <a:pt x="0" y="6490"/>
                  </a:moveTo>
                  <a:lnTo>
                    <a:pt x="61" y="6490"/>
                  </a:lnTo>
                  <a:lnTo>
                    <a:pt x="129" y="6490"/>
                  </a:lnTo>
                  <a:lnTo>
                    <a:pt x="248" y="6490"/>
                  </a:lnTo>
                  <a:lnTo>
                    <a:pt x="538" y="6490"/>
                  </a:lnTo>
                  <a:lnTo>
                    <a:pt x="641" y="6490"/>
                  </a:lnTo>
                  <a:lnTo>
                    <a:pt x="657" y="6490"/>
                  </a:lnTo>
                  <a:lnTo>
                    <a:pt x="777" y="6489"/>
                  </a:lnTo>
                  <a:lnTo>
                    <a:pt x="794" y="6489"/>
                  </a:lnTo>
                  <a:lnTo>
                    <a:pt x="982" y="6489"/>
                  </a:lnTo>
                  <a:lnTo>
                    <a:pt x="1033" y="6488"/>
                  </a:lnTo>
                  <a:lnTo>
                    <a:pt x="1066" y="6487"/>
                  </a:lnTo>
                  <a:lnTo>
                    <a:pt x="1135" y="6487"/>
                  </a:lnTo>
                  <a:lnTo>
                    <a:pt x="1169" y="6488"/>
                  </a:lnTo>
                  <a:lnTo>
                    <a:pt x="1220" y="6488"/>
                  </a:lnTo>
                  <a:lnTo>
                    <a:pt x="1237" y="6489"/>
                  </a:lnTo>
                  <a:lnTo>
                    <a:pt x="1322" y="6489"/>
                  </a:lnTo>
                  <a:lnTo>
                    <a:pt x="1340" y="6488"/>
                  </a:lnTo>
                  <a:lnTo>
                    <a:pt x="1424" y="6488"/>
                  </a:lnTo>
                  <a:lnTo>
                    <a:pt x="1442" y="6489"/>
                  </a:lnTo>
                  <a:lnTo>
                    <a:pt x="1732" y="6489"/>
                  </a:lnTo>
                  <a:lnTo>
                    <a:pt x="1749" y="6488"/>
                  </a:lnTo>
                  <a:lnTo>
                    <a:pt x="1937" y="6488"/>
                  </a:lnTo>
                  <a:lnTo>
                    <a:pt x="2004" y="6487"/>
                  </a:lnTo>
                  <a:lnTo>
                    <a:pt x="2072" y="6487"/>
                  </a:lnTo>
                  <a:lnTo>
                    <a:pt x="2141" y="6487"/>
                  </a:lnTo>
                  <a:lnTo>
                    <a:pt x="2158" y="6486"/>
                  </a:lnTo>
                  <a:lnTo>
                    <a:pt x="2346" y="6486"/>
                  </a:lnTo>
                  <a:lnTo>
                    <a:pt x="2362" y="6485"/>
                  </a:lnTo>
                  <a:lnTo>
                    <a:pt x="2413" y="6484"/>
                  </a:lnTo>
                  <a:lnTo>
                    <a:pt x="2430" y="6484"/>
                  </a:lnTo>
                  <a:lnTo>
                    <a:pt x="2550" y="6484"/>
                  </a:lnTo>
                  <a:lnTo>
                    <a:pt x="2567" y="6483"/>
                  </a:lnTo>
                  <a:lnTo>
                    <a:pt x="2686" y="6483"/>
                  </a:lnTo>
                  <a:lnTo>
                    <a:pt x="2703" y="6482"/>
                  </a:lnTo>
                  <a:lnTo>
                    <a:pt x="2755" y="6481"/>
                  </a:lnTo>
                  <a:lnTo>
                    <a:pt x="2771" y="6480"/>
                  </a:lnTo>
                  <a:lnTo>
                    <a:pt x="2822" y="6480"/>
                  </a:lnTo>
                  <a:lnTo>
                    <a:pt x="2840" y="6479"/>
                  </a:lnTo>
                  <a:lnTo>
                    <a:pt x="2891" y="6478"/>
                  </a:lnTo>
                  <a:lnTo>
                    <a:pt x="2908" y="6477"/>
                  </a:lnTo>
                  <a:lnTo>
                    <a:pt x="2942" y="6477"/>
                  </a:lnTo>
                  <a:lnTo>
                    <a:pt x="2976" y="6475"/>
                  </a:lnTo>
                  <a:lnTo>
                    <a:pt x="3027" y="6474"/>
                  </a:lnTo>
                  <a:lnTo>
                    <a:pt x="3045" y="6473"/>
                  </a:lnTo>
                  <a:lnTo>
                    <a:pt x="3078" y="6472"/>
                  </a:lnTo>
                  <a:lnTo>
                    <a:pt x="3096" y="6471"/>
                  </a:lnTo>
                  <a:lnTo>
                    <a:pt x="3112" y="6469"/>
                  </a:lnTo>
                  <a:lnTo>
                    <a:pt x="3147" y="6467"/>
                  </a:lnTo>
                  <a:lnTo>
                    <a:pt x="3164" y="6466"/>
                  </a:lnTo>
                  <a:lnTo>
                    <a:pt x="3180" y="6463"/>
                  </a:lnTo>
                  <a:lnTo>
                    <a:pt x="3198" y="6461"/>
                  </a:lnTo>
                  <a:lnTo>
                    <a:pt x="3215" y="6459"/>
                  </a:lnTo>
                  <a:lnTo>
                    <a:pt x="3231" y="6457"/>
                  </a:lnTo>
                  <a:lnTo>
                    <a:pt x="3249" y="6454"/>
                  </a:lnTo>
                  <a:lnTo>
                    <a:pt x="3266" y="6451"/>
                  </a:lnTo>
                  <a:lnTo>
                    <a:pt x="3283" y="6449"/>
                  </a:lnTo>
                  <a:lnTo>
                    <a:pt x="3300" y="6446"/>
                  </a:lnTo>
                  <a:lnTo>
                    <a:pt x="3317" y="6440"/>
                  </a:lnTo>
                  <a:lnTo>
                    <a:pt x="3334" y="6435"/>
                  </a:lnTo>
                  <a:lnTo>
                    <a:pt x="3351" y="6428"/>
                  </a:lnTo>
                  <a:lnTo>
                    <a:pt x="3368" y="6418"/>
                  </a:lnTo>
                  <a:lnTo>
                    <a:pt x="3385" y="6407"/>
                  </a:lnTo>
                  <a:lnTo>
                    <a:pt x="3402" y="6400"/>
                  </a:lnTo>
                  <a:lnTo>
                    <a:pt x="3419" y="6401"/>
                  </a:lnTo>
                  <a:lnTo>
                    <a:pt x="3436" y="6403"/>
                  </a:lnTo>
                  <a:lnTo>
                    <a:pt x="3454" y="6405"/>
                  </a:lnTo>
                  <a:lnTo>
                    <a:pt x="3487" y="6405"/>
                  </a:lnTo>
                  <a:lnTo>
                    <a:pt x="3505" y="6401"/>
                  </a:lnTo>
                  <a:lnTo>
                    <a:pt x="3521" y="6393"/>
                  </a:lnTo>
                  <a:lnTo>
                    <a:pt x="3539" y="6386"/>
                  </a:lnTo>
                  <a:lnTo>
                    <a:pt x="3556" y="6378"/>
                  </a:lnTo>
                  <a:lnTo>
                    <a:pt x="3573" y="6367"/>
                  </a:lnTo>
                  <a:lnTo>
                    <a:pt x="3590" y="6353"/>
                  </a:lnTo>
                  <a:lnTo>
                    <a:pt x="3607" y="6337"/>
                  </a:lnTo>
                  <a:lnTo>
                    <a:pt x="3624" y="6322"/>
                  </a:lnTo>
                  <a:lnTo>
                    <a:pt x="3641" y="6302"/>
                  </a:lnTo>
                  <a:lnTo>
                    <a:pt x="3658" y="6277"/>
                  </a:lnTo>
                  <a:lnTo>
                    <a:pt x="3675" y="6252"/>
                  </a:lnTo>
                  <a:lnTo>
                    <a:pt x="3692" y="6226"/>
                  </a:lnTo>
                  <a:lnTo>
                    <a:pt x="3709" y="6193"/>
                  </a:lnTo>
                  <a:lnTo>
                    <a:pt x="3726" y="6152"/>
                  </a:lnTo>
                  <a:lnTo>
                    <a:pt x="3744" y="6107"/>
                  </a:lnTo>
                  <a:lnTo>
                    <a:pt x="3760" y="6057"/>
                  </a:lnTo>
                  <a:lnTo>
                    <a:pt x="3777" y="5995"/>
                  </a:lnTo>
                  <a:lnTo>
                    <a:pt x="3795" y="5919"/>
                  </a:lnTo>
                  <a:lnTo>
                    <a:pt x="3812" y="5832"/>
                  </a:lnTo>
                  <a:lnTo>
                    <a:pt x="3828" y="5736"/>
                  </a:lnTo>
                  <a:lnTo>
                    <a:pt x="3846" y="5618"/>
                  </a:lnTo>
                  <a:lnTo>
                    <a:pt x="3863" y="5475"/>
                  </a:lnTo>
                  <a:lnTo>
                    <a:pt x="3879" y="5316"/>
                  </a:lnTo>
                  <a:lnTo>
                    <a:pt x="3897" y="5134"/>
                  </a:lnTo>
                  <a:lnTo>
                    <a:pt x="3914" y="4908"/>
                  </a:lnTo>
                  <a:lnTo>
                    <a:pt x="3930" y="4623"/>
                  </a:lnTo>
                  <a:lnTo>
                    <a:pt x="3948" y="4269"/>
                  </a:lnTo>
                  <a:lnTo>
                    <a:pt x="3965" y="3777"/>
                  </a:lnTo>
                  <a:lnTo>
                    <a:pt x="3982" y="3019"/>
                  </a:lnTo>
                  <a:lnTo>
                    <a:pt x="3999" y="1957"/>
                  </a:lnTo>
                  <a:lnTo>
                    <a:pt x="4016" y="822"/>
                  </a:lnTo>
                  <a:lnTo>
                    <a:pt x="4033" y="62"/>
                  </a:lnTo>
                  <a:lnTo>
                    <a:pt x="4050" y="31"/>
                  </a:lnTo>
                  <a:lnTo>
                    <a:pt x="4067" y="719"/>
                  </a:lnTo>
                  <a:lnTo>
                    <a:pt x="4084" y="1785"/>
                  </a:lnTo>
                  <a:lnTo>
                    <a:pt x="4102" y="2854"/>
                  </a:lnTo>
                  <a:lnTo>
                    <a:pt x="4118" y="3726"/>
                  </a:lnTo>
                  <a:lnTo>
                    <a:pt x="4135" y="4380"/>
                  </a:lnTo>
                  <a:lnTo>
                    <a:pt x="4153" y="4859"/>
                  </a:lnTo>
                  <a:lnTo>
                    <a:pt x="4169" y="5208"/>
                  </a:lnTo>
                  <a:lnTo>
                    <a:pt x="4186" y="5465"/>
                  </a:lnTo>
                  <a:lnTo>
                    <a:pt x="4204" y="5661"/>
                  </a:lnTo>
                  <a:lnTo>
                    <a:pt x="4221" y="5814"/>
                  </a:lnTo>
                  <a:lnTo>
                    <a:pt x="4237" y="5930"/>
                  </a:lnTo>
                  <a:lnTo>
                    <a:pt x="4255" y="6017"/>
                  </a:lnTo>
                  <a:lnTo>
                    <a:pt x="4272" y="6087"/>
                  </a:lnTo>
                  <a:lnTo>
                    <a:pt x="4288" y="6142"/>
                  </a:lnTo>
                  <a:lnTo>
                    <a:pt x="4306" y="6184"/>
                  </a:lnTo>
                  <a:lnTo>
                    <a:pt x="4323" y="6215"/>
                  </a:lnTo>
                  <a:lnTo>
                    <a:pt x="4340" y="6244"/>
                  </a:lnTo>
                  <a:lnTo>
                    <a:pt x="4357" y="6268"/>
                  </a:lnTo>
                  <a:lnTo>
                    <a:pt x="4374" y="6286"/>
                  </a:lnTo>
                  <a:lnTo>
                    <a:pt x="4391" y="6300"/>
                  </a:lnTo>
                  <a:lnTo>
                    <a:pt x="4408" y="6314"/>
                  </a:lnTo>
                  <a:lnTo>
                    <a:pt x="4425" y="6328"/>
                  </a:lnTo>
                  <a:lnTo>
                    <a:pt x="4442" y="6339"/>
                  </a:lnTo>
                  <a:lnTo>
                    <a:pt x="4459" y="6347"/>
                  </a:lnTo>
                  <a:lnTo>
                    <a:pt x="4476" y="6356"/>
                  </a:lnTo>
                  <a:lnTo>
                    <a:pt x="4493" y="6365"/>
                  </a:lnTo>
                  <a:lnTo>
                    <a:pt x="4511" y="6371"/>
                  </a:lnTo>
                  <a:lnTo>
                    <a:pt x="4527" y="6375"/>
                  </a:lnTo>
                  <a:lnTo>
                    <a:pt x="4545" y="6380"/>
                  </a:lnTo>
                  <a:lnTo>
                    <a:pt x="4562" y="6386"/>
                  </a:lnTo>
                  <a:lnTo>
                    <a:pt x="4578" y="6389"/>
                  </a:lnTo>
                  <a:lnTo>
                    <a:pt x="4596" y="6390"/>
                  </a:lnTo>
                  <a:lnTo>
                    <a:pt x="4613" y="6394"/>
                  </a:lnTo>
                  <a:lnTo>
                    <a:pt x="4630" y="6397"/>
                  </a:lnTo>
                  <a:lnTo>
                    <a:pt x="4647" y="6399"/>
                  </a:lnTo>
                  <a:lnTo>
                    <a:pt x="4698" y="6399"/>
                  </a:lnTo>
                  <a:lnTo>
                    <a:pt x="4715" y="6396"/>
                  </a:lnTo>
                  <a:lnTo>
                    <a:pt x="4732" y="6389"/>
                  </a:lnTo>
                  <a:lnTo>
                    <a:pt x="4749" y="6382"/>
                  </a:lnTo>
                  <a:lnTo>
                    <a:pt x="4766" y="6379"/>
                  </a:lnTo>
                  <a:lnTo>
                    <a:pt x="4783" y="6378"/>
                  </a:lnTo>
                  <a:lnTo>
                    <a:pt x="4801" y="6382"/>
                  </a:lnTo>
                  <a:lnTo>
                    <a:pt x="4817" y="6389"/>
                  </a:lnTo>
                  <a:lnTo>
                    <a:pt x="4834" y="6396"/>
                  </a:lnTo>
                  <a:lnTo>
                    <a:pt x="4852" y="6399"/>
                  </a:lnTo>
                  <a:lnTo>
                    <a:pt x="4885" y="6398"/>
                  </a:lnTo>
                  <a:lnTo>
                    <a:pt x="4903" y="6395"/>
                  </a:lnTo>
                  <a:lnTo>
                    <a:pt x="4920" y="6387"/>
                  </a:lnTo>
                  <a:lnTo>
                    <a:pt x="4936" y="6379"/>
                  </a:lnTo>
                  <a:lnTo>
                    <a:pt x="4971" y="6378"/>
                  </a:lnTo>
                  <a:lnTo>
                    <a:pt x="4987" y="6382"/>
                  </a:lnTo>
                  <a:lnTo>
                    <a:pt x="5005" y="6385"/>
                  </a:lnTo>
                  <a:lnTo>
                    <a:pt x="5056" y="6385"/>
                  </a:lnTo>
                  <a:lnTo>
                    <a:pt x="5073" y="6379"/>
                  </a:lnTo>
                  <a:lnTo>
                    <a:pt x="5090" y="6373"/>
                  </a:lnTo>
                  <a:lnTo>
                    <a:pt x="5107" y="6367"/>
                  </a:lnTo>
                  <a:lnTo>
                    <a:pt x="5124" y="6357"/>
                  </a:lnTo>
                  <a:lnTo>
                    <a:pt x="5141" y="6343"/>
                  </a:lnTo>
                  <a:lnTo>
                    <a:pt x="5159" y="6329"/>
                  </a:lnTo>
                  <a:lnTo>
                    <a:pt x="5175" y="6315"/>
                  </a:lnTo>
                  <a:lnTo>
                    <a:pt x="5192" y="6296"/>
                  </a:lnTo>
                  <a:lnTo>
                    <a:pt x="5210" y="6272"/>
                  </a:lnTo>
                  <a:lnTo>
                    <a:pt x="5226" y="6248"/>
                  </a:lnTo>
                  <a:lnTo>
                    <a:pt x="5243" y="6223"/>
                  </a:lnTo>
                  <a:lnTo>
                    <a:pt x="5261" y="6192"/>
                  </a:lnTo>
                  <a:lnTo>
                    <a:pt x="5277" y="6151"/>
                  </a:lnTo>
                  <a:lnTo>
                    <a:pt x="5294" y="6107"/>
                  </a:lnTo>
                  <a:lnTo>
                    <a:pt x="5312" y="6059"/>
                  </a:lnTo>
                  <a:lnTo>
                    <a:pt x="5329" y="5998"/>
                  </a:lnTo>
                  <a:lnTo>
                    <a:pt x="5346" y="5922"/>
                  </a:lnTo>
                  <a:lnTo>
                    <a:pt x="5363" y="5837"/>
                  </a:lnTo>
                  <a:lnTo>
                    <a:pt x="5380" y="5741"/>
                  </a:lnTo>
                  <a:lnTo>
                    <a:pt x="5397" y="5623"/>
                  </a:lnTo>
                  <a:lnTo>
                    <a:pt x="5414" y="5481"/>
                  </a:lnTo>
                  <a:lnTo>
                    <a:pt x="5431" y="5321"/>
                  </a:lnTo>
                  <a:lnTo>
                    <a:pt x="5448" y="5140"/>
                  </a:lnTo>
                  <a:lnTo>
                    <a:pt x="5465" y="4912"/>
                  </a:lnTo>
                  <a:lnTo>
                    <a:pt x="5482" y="4624"/>
                  </a:lnTo>
                  <a:lnTo>
                    <a:pt x="5499" y="4265"/>
                  </a:lnTo>
                  <a:lnTo>
                    <a:pt x="5516" y="3762"/>
                  </a:lnTo>
                  <a:lnTo>
                    <a:pt x="5533" y="2981"/>
                  </a:lnTo>
                  <a:lnTo>
                    <a:pt x="5550" y="1892"/>
                  </a:lnTo>
                  <a:lnTo>
                    <a:pt x="5568" y="745"/>
                  </a:lnTo>
                  <a:lnTo>
                    <a:pt x="5584" y="0"/>
                  </a:lnTo>
                  <a:lnTo>
                    <a:pt x="5602" y="3"/>
                  </a:lnTo>
                  <a:lnTo>
                    <a:pt x="5619" y="719"/>
                  </a:lnTo>
                  <a:lnTo>
                    <a:pt x="5635" y="1794"/>
                  </a:lnTo>
                  <a:lnTo>
                    <a:pt x="5653" y="2854"/>
                  </a:lnTo>
                  <a:lnTo>
                    <a:pt x="5670" y="3714"/>
                  </a:lnTo>
                  <a:lnTo>
                    <a:pt x="5686" y="4359"/>
                  </a:lnTo>
                  <a:lnTo>
                    <a:pt x="5704" y="4832"/>
                  </a:lnTo>
                  <a:lnTo>
                    <a:pt x="5721" y="5177"/>
                  </a:lnTo>
                  <a:lnTo>
                    <a:pt x="5738" y="5432"/>
                  </a:lnTo>
                  <a:lnTo>
                    <a:pt x="5755" y="5629"/>
                  </a:lnTo>
                  <a:lnTo>
                    <a:pt x="5772" y="5782"/>
                  </a:lnTo>
                  <a:lnTo>
                    <a:pt x="5789" y="5899"/>
                  </a:lnTo>
                  <a:lnTo>
                    <a:pt x="5806" y="5987"/>
                  </a:lnTo>
                  <a:lnTo>
                    <a:pt x="5823" y="6058"/>
                  </a:lnTo>
                  <a:lnTo>
                    <a:pt x="5840" y="6114"/>
                  </a:lnTo>
                  <a:lnTo>
                    <a:pt x="5858" y="6157"/>
                  </a:lnTo>
                  <a:lnTo>
                    <a:pt x="5874" y="6190"/>
                  </a:lnTo>
                  <a:lnTo>
                    <a:pt x="5891" y="6220"/>
                  </a:lnTo>
                  <a:lnTo>
                    <a:pt x="5909" y="6245"/>
                  </a:lnTo>
                  <a:lnTo>
                    <a:pt x="5925" y="6264"/>
                  </a:lnTo>
                  <a:lnTo>
                    <a:pt x="5942" y="6280"/>
                  </a:lnTo>
                  <a:lnTo>
                    <a:pt x="5960" y="6296"/>
                  </a:lnTo>
                  <a:lnTo>
                    <a:pt x="5977" y="6311"/>
                  </a:lnTo>
                  <a:lnTo>
                    <a:pt x="5993" y="6322"/>
                  </a:lnTo>
                  <a:lnTo>
                    <a:pt x="6011" y="6332"/>
                  </a:lnTo>
                  <a:lnTo>
                    <a:pt x="6028" y="6342"/>
                  </a:lnTo>
                  <a:lnTo>
                    <a:pt x="6044" y="6351"/>
                  </a:lnTo>
                  <a:lnTo>
                    <a:pt x="6062" y="6358"/>
                  </a:lnTo>
                  <a:lnTo>
                    <a:pt x="6079" y="6363"/>
                  </a:lnTo>
                  <a:lnTo>
                    <a:pt x="6096" y="6370"/>
                  </a:lnTo>
                  <a:lnTo>
                    <a:pt x="6113" y="6376"/>
                  </a:lnTo>
                  <a:lnTo>
                    <a:pt x="6130" y="6380"/>
                  </a:lnTo>
                  <a:lnTo>
                    <a:pt x="6147" y="6383"/>
                  </a:lnTo>
                  <a:lnTo>
                    <a:pt x="6164" y="6387"/>
                  </a:lnTo>
                  <a:lnTo>
                    <a:pt x="6181" y="6392"/>
                  </a:lnTo>
                  <a:lnTo>
                    <a:pt x="6198" y="6394"/>
                  </a:lnTo>
                  <a:lnTo>
                    <a:pt x="6215" y="6396"/>
                  </a:lnTo>
                  <a:lnTo>
                    <a:pt x="6232" y="6398"/>
                  </a:lnTo>
                  <a:lnTo>
                    <a:pt x="6267" y="6397"/>
                  </a:lnTo>
                  <a:lnTo>
                    <a:pt x="6283" y="6392"/>
                  </a:lnTo>
                  <a:lnTo>
                    <a:pt x="6300" y="6387"/>
                  </a:lnTo>
                  <a:lnTo>
                    <a:pt x="6334" y="6387"/>
                  </a:lnTo>
                  <a:lnTo>
                    <a:pt x="6351" y="6395"/>
                  </a:lnTo>
                  <a:lnTo>
                    <a:pt x="6369" y="6405"/>
                  </a:lnTo>
                  <a:lnTo>
                    <a:pt x="6386" y="6414"/>
                  </a:lnTo>
                  <a:lnTo>
                    <a:pt x="6403" y="6421"/>
                  </a:lnTo>
                  <a:lnTo>
                    <a:pt x="6420" y="6426"/>
                  </a:lnTo>
                  <a:lnTo>
                    <a:pt x="6437" y="6431"/>
                  </a:lnTo>
                  <a:lnTo>
                    <a:pt x="6454" y="6435"/>
                  </a:lnTo>
                  <a:lnTo>
                    <a:pt x="6471" y="6437"/>
                  </a:lnTo>
                  <a:lnTo>
                    <a:pt x="6488" y="6438"/>
                  </a:lnTo>
                  <a:lnTo>
                    <a:pt x="6505" y="6441"/>
                  </a:lnTo>
                  <a:lnTo>
                    <a:pt x="6522" y="6444"/>
                  </a:lnTo>
                  <a:lnTo>
                    <a:pt x="6557" y="6445"/>
                  </a:lnTo>
                  <a:lnTo>
                    <a:pt x="6573" y="6447"/>
                  </a:lnTo>
                  <a:lnTo>
                    <a:pt x="6590" y="6448"/>
                  </a:lnTo>
                  <a:lnTo>
                    <a:pt x="6624" y="6450"/>
                  </a:lnTo>
                  <a:lnTo>
                    <a:pt x="6641" y="6451"/>
                  </a:lnTo>
                  <a:lnTo>
                    <a:pt x="6659" y="6453"/>
                  </a:lnTo>
                  <a:lnTo>
                    <a:pt x="6692" y="6454"/>
                  </a:lnTo>
                  <a:lnTo>
                    <a:pt x="6710" y="6456"/>
                  </a:lnTo>
                  <a:lnTo>
                    <a:pt x="6727" y="6457"/>
                  </a:lnTo>
                  <a:lnTo>
                    <a:pt x="6761" y="6457"/>
                  </a:lnTo>
                  <a:lnTo>
                    <a:pt x="6795" y="6459"/>
                  </a:lnTo>
                  <a:lnTo>
                    <a:pt x="6829" y="6460"/>
                  </a:lnTo>
                  <a:lnTo>
                    <a:pt x="6846" y="6461"/>
                  </a:lnTo>
                  <a:lnTo>
                    <a:pt x="6863" y="6462"/>
                  </a:lnTo>
                  <a:lnTo>
                    <a:pt x="6897" y="6463"/>
                  </a:lnTo>
                  <a:lnTo>
                    <a:pt x="6931" y="6466"/>
                  </a:lnTo>
                  <a:lnTo>
                    <a:pt x="6966" y="6466"/>
                  </a:lnTo>
                  <a:lnTo>
                    <a:pt x="6999" y="6467"/>
                  </a:lnTo>
                  <a:lnTo>
                    <a:pt x="7050" y="6468"/>
                  </a:lnTo>
                  <a:lnTo>
                    <a:pt x="7101" y="6469"/>
                  </a:lnTo>
                  <a:lnTo>
                    <a:pt x="7136" y="6470"/>
                  </a:lnTo>
                  <a:lnTo>
                    <a:pt x="7170" y="6471"/>
                  </a:lnTo>
                  <a:lnTo>
                    <a:pt x="7238" y="6472"/>
                  </a:lnTo>
                  <a:lnTo>
                    <a:pt x="7266" y="6473"/>
                  </a:lnTo>
                </a:path>
              </a:pathLst>
            </a:custGeom>
            <a:noFill/>
            <a:ln w="635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Rahmen 1.2 ppm">
              <a:extLst>
                <a:ext uri="{FF2B5EF4-FFF2-40B4-BE49-F238E27FC236}">
                  <a16:creationId xmlns:a16="http://schemas.microsoft.com/office/drawing/2014/main" id="{5191F0C8-B17C-37A6-DE28-44178839F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4388" y="1935163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65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30" name="Peaklabel 1.2 ppm">
              <a:extLst>
                <a:ext uri="{FF2B5EF4-FFF2-40B4-BE49-F238E27FC236}">
                  <a16:creationId xmlns:a16="http://schemas.microsoft.com/office/drawing/2014/main" id="{22CBBF9A-78CC-EFF9-B765-466546134714}"/>
                </a:ext>
              </a:extLst>
            </p:cNvPr>
            <p:cNvGrpSpPr/>
            <p:nvPr/>
          </p:nvGrpSpPr>
          <p:grpSpPr>
            <a:xfrm>
              <a:off x="9053669" y="1853403"/>
              <a:ext cx="1373587" cy="923180"/>
              <a:chOff x="9053669" y="1853403"/>
              <a:chExt cx="1373587" cy="923180"/>
            </a:xfrm>
          </p:grpSpPr>
          <p:sp>
            <p:nvSpPr>
              <p:cNvPr id="121" name="Textfeld 120">
                <a:extLst>
                  <a:ext uri="{FF2B5EF4-FFF2-40B4-BE49-F238E27FC236}">
                    <a16:creationId xmlns:a16="http://schemas.microsoft.com/office/drawing/2014/main" id="{0EB6C5E7-404E-FFA5-57AC-FC38BD8E9F05}"/>
                  </a:ext>
                </a:extLst>
              </p:cNvPr>
              <p:cNvSpPr txBox="1"/>
              <p:nvPr/>
            </p:nvSpPr>
            <p:spPr>
              <a:xfrm rot="16200000">
                <a:off x="9304028" y="2155483"/>
                <a:ext cx="8728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311.25</a:t>
                </a:r>
              </a:p>
            </p:txBody>
          </p:sp>
          <p:sp>
            <p:nvSpPr>
              <p:cNvPr id="122" name="Textfeld 121">
                <a:extLst>
                  <a:ext uri="{FF2B5EF4-FFF2-40B4-BE49-F238E27FC236}">
                    <a16:creationId xmlns:a16="http://schemas.microsoft.com/office/drawing/2014/main" id="{F8FEF53A-F591-9F9E-250F-C84426D0ED14}"/>
                  </a:ext>
                </a:extLst>
              </p:cNvPr>
              <p:cNvSpPr txBox="1"/>
              <p:nvPr/>
            </p:nvSpPr>
            <p:spPr>
              <a:xfrm rot="16200000">
                <a:off x="9797596" y="211373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305.91</a:t>
                </a:r>
              </a:p>
            </p:txBody>
          </p:sp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9F54CE75-3710-0E53-C951-84D45950922F}"/>
                  </a:ext>
                </a:extLst>
              </p:cNvPr>
              <p:cNvSpPr txBox="1"/>
              <p:nvPr/>
            </p:nvSpPr>
            <p:spPr>
              <a:xfrm rot="16200000">
                <a:off x="9004938" y="214056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35" name="Skala 1.2 ppm">
              <a:extLst>
                <a:ext uri="{FF2B5EF4-FFF2-40B4-BE49-F238E27FC236}">
                  <a16:creationId xmlns:a16="http://schemas.microsoft.com/office/drawing/2014/main" id="{BB90AE4F-E489-2698-3753-A80DCFF6B6B9}"/>
                </a:ext>
              </a:extLst>
            </p:cNvPr>
            <p:cNvGrpSpPr/>
            <p:nvPr/>
          </p:nvGrpSpPr>
          <p:grpSpPr>
            <a:xfrm>
              <a:off x="8357771" y="4954588"/>
              <a:ext cx="2520829" cy="396174"/>
              <a:chOff x="8357771" y="4954588"/>
              <a:chExt cx="2520829" cy="396174"/>
            </a:xfrm>
          </p:grpSpPr>
          <p:sp>
            <p:nvSpPr>
              <p:cNvPr id="81" name="Skalenticks 1.2 ppm">
                <a:extLst>
                  <a:ext uri="{FF2B5EF4-FFF2-40B4-BE49-F238E27FC236}">
                    <a16:creationId xmlns:a16="http://schemas.microsoft.com/office/drawing/2014/main" id="{F52975DF-3AD5-2391-46DC-3FD9CED9A6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34388" y="4954588"/>
                <a:ext cx="2362200" cy="90488"/>
              </a:xfrm>
              <a:custGeom>
                <a:avLst/>
                <a:gdLst>
                  <a:gd name="T0" fmla="*/ 7266 w 7266"/>
                  <a:gd name="T1" fmla="*/ 277 h 277"/>
                  <a:gd name="T2" fmla="*/ 7266 w 7266"/>
                  <a:gd name="T3" fmla="*/ 0 h 277"/>
                  <a:gd name="T4" fmla="*/ 0 w 7266"/>
                  <a:gd name="T5" fmla="*/ 0 h 277"/>
                  <a:gd name="T6" fmla="*/ 0 w 7266"/>
                  <a:gd name="T7" fmla="*/ 277 h 277"/>
                  <a:gd name="T8" fmla="*/ 6539 w 7266"/>
                  <a:gd name="T9" fmla="*/ 94 h 277"/>
                  <a:gd name="T10" fmla="*/ 6539 w 7266"/>
                  <a:gd name="T11" fmla="*/ 0 h 277"/>
                  <a:gd name="T12" fmla="*/ 5814 w 7266"/>
                  <a:gd name="T13" fmla="*/ 94 h 277"/>
                  <a:gd name="T14" fmla="*/ 5814 w 7266"/>
                  <a:gd name="T15" fmla="*/ 0 h 277"/>
                  <a:gd name="T16" fmla="*/ 5087 w 7266"/>
                  <a:gd name="T17" fmla="*/ 94 h 277"/>
                  <a:gd name="T18" fmla="*/ 5087 w 7266"/>
                  <a:gd name="T19" fmla="*/ 0 h 277"/>
                  <a:gd name="T20" fmla="*/ 4360 w 7266"/>
                  <a:gd name="T21" fmla="*/ 94 h 277"/>
                  <a:gd name="T22" fmla="*/ 4360 w 7266"/>
                  <a:gd name="T23" fmla="*/ 0 h 277"/>
                  <a:gd name="T24" fmla="*/ 3633 w 7266"/>
                  <a:gd name="T25" fmla="*/ 277 h 277"/>
                  <a:gd name="T26" fmla="*/ 3633 w 7266"/>
                  <a:gd name="T27" fmla="*/ 0 h 277"/>
                  <a:gd name="T28" fmla="*/ 2906 w 7266"/>
                  <a:gd name="T29" fmla="*/ 94 h 277"/>
                  <a:gd name="T30" fmla="*/ 2906 w 7266"/>
                  <a:gd name="T31" fmla="*/ 0 h 277"/>
                  <a:gd name="T32" fmla="*/ 2181 w 7266"/>
                  <a:gd name="T33" fmla="*/ 94 h 277"/>
                  <a:gd name="T34" fmla="*/ 2181 w 7266"/>
                  <a:gd name="T35" fmla="*/ 0 h 277"/>
                  <a:gd name="T36" fmla="*/ 1454 w 7266"/>
                  <a:gd name="T37" fmla="*/ 94 h 277"/>
                  <a:gd name="T38" fmla="*/ 1454 w 7266"/>
                  <a:gd name="T39" fmla="*/ 0 h 277"/>
                  <a:gd name="T40" fmla="*/ 727 w 7266"/>
                  <a:gd name="T41" fmla="*/ 94 h 277"/>
                  <a:gd name="T42" fmla="*/ 727 w 7266"/>
                  <a:gd name="T43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7">
                    <a:moveTo>
                      <a:pt x="7266" y="277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277"/>
                    </a:lnTo>
                    <a:moveTo>
                      <a:pt x="6539" y="94"/>
                    </a:moveTo>
                    <a:lnTo>
                      <a:pt x="6539" y="0"/>
                    </a:lnTo>
                    <a:moveTo>
                      <a:pt x="5814" y="94"/>
                    </a:moveTo>
                    <a:lnTo>
                      <a:pt x="5814" y="0"/>
                    </a:lnTo>
                    <a:moveTo>
                      <a:pt x="5087" y="94"/>
                    </a:moveTo>
                    <a:lnTo>
                      <a:pt x="5087" y="0"/>
                    </a:lnTo>
                    <a:moveTo>
                      <a:pt x="4360" y="94"/>
                    </a:moveTo>
                    <a:lnTo>
                      <a:pt x="4360" y="0"/>
                    </a:lnTo>
                    <a:moveTo>
                      <a:pt x="3633" y="277"/>
                    </a:moveTo>
                    <a:lnTo>
                      <a:pt x="3633" y="0"/>
                    </a:lnTo>
                    <a:moveTo>
                      <a:pt x="2906" y="94"/>
                    </a:moveTo>
                    <a:lnTo>
                      <a:pt x="2906" y="0"/>
                    </a:lnTo>
                    <a:moveTo>
                      <a:pt x="2181" y="94"/>
                    </a:moveTo>
                    <a:lnTo>
                      <a:pt x="2181" y="0"/>
                    </a:lnTo>
                    <a:moveTo>
                      <a:pt x="1454" y="94"/>
                    </a:moveTo>
                    <a:lnTo>
                      <a:pt x="1454" y="0"/>
                    </a:lnTo>
                    <a:moveTo>
                      <a:pt x="727" y="94"/>
                    </a:moveTo>
                    <a:lnTo>
                      <a:pt x="727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34" name="Skalenbeschriftung 1.2 ppm">
                <a:extLst>
                  <a:ext uri="{FF2B5EF4-FFF2-40B4-BE49-F238E27FC236}">
                    <a16:creationId xmlns:a16="http://schemas.microsoft.com/office/drawing/2014/main" id="{E18515D3-E188-5E08-A74D-6B0E0CA00A46}"/>
                  </a:ext>
                </a:extLst>
              </p:cNvPr>
              <p:cNvGrpSpPr/>
              <p:nvPr/>
            </p:nvGrpSpPr>
            <p:grpSpPr>
              <a:xfrm>
                <a:off x="8357771" y="4981430"/>
                <a:ext cx="2520829" cy="369332"/>
                <a:chOff x="8357771" y="4981430"/>
                <a:chExt cx="2520829" cy="369332"/>
              </a:xfrm>
            </p:grpSpPr>
            <p:sp>
              <p:nvSpPr>
                <p:cNvPr id="131" name="Textfeld 130">
                  <a:extLst>
                    <a:ext uri="{FF2B5EF4-FFF2-40B4-BE49-F238E27FC236}">
                      <a16:creationId xmlns:a16="http://schemas.microsoft.com/office/drawing/2014/main" id="{985844BD-8A5B-4AC4-3B0B-1B278AA56FD6}"/>
                    </a:ext>
                  </a:extLst>
                </p:cNvPr>
                <p:cNvSpPr txBox="1"/>
                <p:nvPr/>
              </p:nvSpPr>
              <p:spPr>
                <a:xfrm>
                  <a:off x="8357771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1.29</a:t>
                  </a:r>
                </a:p>
              </p:txBody>
            </p:sp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DF5D08E6-7D1E-92A7-6CA3-4DC4830C4BB9}"/>
                    </a:ext>
                  </a:extLst>
                </p:cNvPr>
                <p:cNvSpPr txBox="1"/>
                <p:nvPr/>
              </p:nvSpPr>
              <p:spPr>
                <a:xfrm>
                  <a:off x="9301432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1.25</a:t>
                  </a:r>
                </a:p>
              </p:txBody>
            </p:sp>
            <p:sp>
              <p:nvSpPr>
                <p:cNvPr id="133" name="Textfeld 132">
                  <a:extLst>
                    <a:ext uri="{FF2B5EF4-FFF2-40B4-BE49-F238E27FC236}">
                      <a16:creationId xmlns:a16="http://schemas.microsoft.com/office/drawing/2014/main" id="{D8EECA00-AE9F-BB19-9B0B-D3360897C535}"/>
                    </a:ext>
                  </a:extLst>
                </p:cNvPr>
                <p:cNvSpPr txBox="1"/>
                <p:nvPr/>
              </p:nvSpPr>
              <p:spPr>
                <a:xfrm>
                  <a:off x="10245093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1.21</a:t>
                  </a:r>
                </a:p>
              </p:txBody>
            </p:sp>
          </p:grpSp>
        </p:grpSp>
      </p:grpSp>
      <p:sp>
        <p:nvSpPr>
          <p:cNvPr id="11" name="Integralgrenzen">
            <a:extLst>
              <a:ext uri="{FF2B5EF4-FFF2-40B4-BE49-F238E27FC236}">
                <a16:creationId xmlns:a16="http://schemas.microsoft.com/office/drawing/2014/main" id="{63942298-AB64-7890-3C5F-5EC130DDF46D}"/>
              </a:ext>
            </a:extLst>
          </p:cNvPr>
          <p:cNvSpPr>
            <a:spLocks noEditPoints="1"/>
          </p:cNvSpPr>
          <p:nvPr/>
        </p:nvSpPr>
        <p:spPr bwMode="auto">
          <a:xfrm>
            <a:off x="1184962" y="5646738"/>
            <a:ext cx="10542588" cy="393700"/>
          </a:xfrm>
          <a:custGeom>
            <a:avLst/>
            <a:gdLst>
              <a:gd name="T0" fmla="*/ 32420 w 32420"/>
              <a:gd name="T1" fmla="*/ 0 h 1208"/>
              <a:gd name="T2" fmla="*/ 32420 w 32420"/>
              <a:gd name="T3" fmla="*/ 168 h 1208"/>
              <a:gd name="T4" fmla="*/ 31409 w 32420"/>
              <a:gd name="T5" fmla="*/ 346 h 1208"/>
              <a:gd name="T6" fmla="*/ 31409 w 32420"/>
              <a:gd name="T7" fmla="*/ 1208 h 1208"/>
              <a:gd name="T8" fmla="*/ 30354 w 32420"/>
              <a:gd name="T9" fmla="*/ 0 h 1208"/>
              <a:gd name="T10" fmla="*/ 30354 w 32420"/>
              <a:gd name="T11" fmla="*/ 168 h 1208"/>
              <a:gd name="T12" fmla="*/ 30781 w 32420"/>
              <a:gd name="T13" fmla="*/ 346 h 1208"/>
              <a:gd name="T14" fmla="*/ 30781 w 32420"/>
              <a:gd name="T15" fmla="*/ 1208 h 1208"/>
              <a:gd name="T16" fmla="*/ 13748 w 32420"/>
              <a:gd name="T17" fmla="*/ 0 h 1208"/>
              <a:gd name="T18" fmla="*/ 13748 w 32420"/>
              <a:gd name="T19" fmla="*/ 168 h 1208"/>
              <a:gd name="T20" fmla="*/ 13042 w 32420"/>
              <a:gd name="T21" fmla="*/ 346 h 1208"/>
              <a:gd name="T22" fmla="*/ 13042 w 32420"/>
              <a:gd name="T23" fmla="*/ 1208 h 1208"/>
              <a:gd name="T24" fmla="*/ 11557 w 32420"/>
              <a:gd name="T25" fmla="*/ 0 h 1208"/>
              <a:gd name="T26" fmla="*/ 11557 w 32420"/>
              <a:gd name="T27" fmla="*/ 168 h 1208"/>
              <a:gd name="T28" fmla="*/ 12338 w 32420"/>
              <a:gd name="T29" fmla="*/ 346 h 1208"/>
              <a:gd name="T30" fmla="*/ 12338 w 32420"/>
              <a:gd name="T31" fmla="*/ 1208 h 1208"/>
              <a:gd name="T32" fmla="*/ 2374 w 32420"/>
              <a:gd name="T33" fmla="*/ 0 h 1208"/>
              <a:gd name="T34" fmla="*/ 2374 w 32420"/>
              <a:gd name="T35" fmla="*/ 168 h 1208"/>
              <a:gd name="T36" fmla="*/ 1520 w 32420"/>
              <a:gd name="T37" fmla="*/ 346 h 1208"/>
              <a:gd name="T38" fmla="*/ 1520 w 32420"/>
              <a:gd name="T39" fmla="*/ 1208 h 1208"/>
              <a:gd name="T40" fmla="*/ 0 w 32420"/>
              <a:gd name="T41" fmla="*/ 0 h 1208"/>
              <a:gd name="T42" fmla="*/ 0 w 32420"/>
              <a:gd name="T43" fmla="*/ 168 h 1208"/>
              <a:gd name="T44" fmla="*/ 865 w 32420"/>
              <a:gd name="T45" fmla="*/ 346 h 1208"/>
              <a:gd name="T46" fmla="*/ 865 w 32420"/>
              <a:gd name="T4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420" h="1208">
                <a:moveTo>
                  <a:pt x="32420" y="0"/>
                </a:moveTo>
                <a:lnTo>
                  <a:pt x="32420" y="168"/>
                </a:lnTo>
                <a:lnTo>
                  <a:pt x="31409" y="346"/>
                </a:lnTo>
                <a:lnTo>
                  <a:pt x="31409" y="1208"/>
                </a:lnTo>
                <a:moveTo>
                  <a:pt x="30354" y="0"/>
                </a:moveTo>
                <a:lnTo>
                  <a:pt x="30354" y="168"/>
                </a:lnTo>
                <a:lnTo>
                  <a:pt x="30781" y="346"/>
                </a:lnTo>
                <a:lnTo>
                  <a:pt x="30781" y="1208"/>
                </a:lnTo>
                <a:moveTo>
                  <a:pt x="13748" y="0"/>
                </a:moveTo>
                <a:lnTo>
                  <a:pt x="13748" y="168"/>
                </a:lnTo>
                <a:lnTo>
                  <a:pt x="13042" y="346"/>
                </a:lnTo>
                <a:lnTo>
                  <a:pt x="13042" y="1208"/>
                </a:lnTo>
                <a:moveTo>
                  <a:pt x="11557" y="0"/>
                </a:moveTo>
                <a:lnTo>
                  <a:pt x="11557" y="168"/>
                </a:lnTo>
                <a:lnTo>
                  <a:pt x="12338" y="346"/>
                </a:lnTo>
                <a:lnTo>
                  <a:pt x="12338" y="1208"/>
                </a:lnTo>
                <a:moveTo>
                  <a:pt x="2374" y="0"/>
                </a:moveTo>
                <a:lnTo>
                  <a:pt x="2374" y="168"/>
                </a:lnTo>
                <a:lnTo>
                  <a:pt x="1520" y="346"/>
                </a:lnTo>
                <a:lnTo>
                  <a:pt x="1520" y="1208"/>
                </a:lnTo>
                <a:moveTo>
                  <a:pt x="0" y="0"/>
                </a:moveTo>
                <a:lnTo>
                  <a:pt x="0" y="168"/>
                </a:lnTo>
                <a:lnTo>
                  <a:pt x="865" y="346"/>
                </a:lnTo>
                <a:lnTo>
                  <a:pt x="865" y="1208"/>
                </a:lnTo>
              </a:path>
            </a:pathLst>
          </a:custGeom>
          <a:noFill/>
          <a:ln w="6350" cap="flat">
            <a:solidFill>
              <a:srgbClr val="98989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41" name="Integralwerte">
            <a:extLst>
              <a:ext uri="{FF2B5EF4-FFF2-40B4-BE49-F238E27FC236}">
                <a16:creationId xmlns:a16="http://schemas.microsoft.com/office/drawing/2014/main" id="{9FA339D5-64CF-93AE-C565-8DEDCBB7BF8C}"/>
              </a:ext>
            </a:extLst>
          </p:cNvPr>
          <p:cNvGrpSpPr/>
          <p:nvPr/>
        </p:nvGrpSpPr>
        <p:grpSpPr>
          <a:xfrm>
            <a:off x="88414" y="5477563"/>
            <a:ext cx="11393123" cy="671979"/>
            <a:chOff x="113128" y="5477563"/>
            <a:chExt cx="11393123" cy="671979"/>
          </a:xfrm>
        </p:grpSpPr>
        <p:sp>
          <p:nvSpPr>
            <p:cNvPr id="137" name="Textfeld 136">
              <a:extLst>
                <a:ext uri="{FF2B5EF4-FFF2-40B4-BE49-F238E27FC236}">
                  <a16:creationId xmlns:a16="http://schemas.microsoft.com/office/drawing/2014/main" id="{955423E5-39DF-D762-C650-593C561D7C75}"/>
                </a:ext>
              </a:extLst>
            </p:cNvPr>
            <p:cNvSpPr txBox="1"/>
            <p:nvPr/>
          </p:nvSpPr>
          <p:spPr>
            <a:xfrm rot="16200000">
              <a:off x="1285033" y="564812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1.00</a:t>
              </a:r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09EA781-78FE-C344-0745-DC6F0D2FD1D4}"/>
                </a:ext>
              </a:extLst>
            </p:cNvPr>
            <p:cNvSpPr txBox="1"/>
            <p:nvPr/>
          </p:nvSpPr>
          <p:spPr>
            <a:xfrm rot="16200000">
              <a:off x="5023404" y="564812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6.16</a:t>
              </a:r>
            </a:p>
          </p:txBody>
        </p:sp>
        <p:sp>
          <p:nvSpPr>
            <p:cNvPr id="139" name="Textfeld 138">
              <a:extLst>
                <a:ext uri="{FF2B5EF4-FFF2-40B4-BE49-F238E27FC236}">
                  <a16:creationId xmlns:a16="http://schemas.microsoft.com/office/drawing/2014/main" id="{78297CC4-7926-C8AD-93C8-DF410F7DD093}"/>
                </a:ext>
              </a:extLst>
            </p:cNvPr>
            <p:cNvSpPr txBox="1"/>
            <p:nvPr/>
          </p:nvSpPr>
          <p:spPr>
            <a:xfrm rot="16200000">
              <a:off x="11004831" y="564812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3.04</a:t>
              </a:r>
            </a:p>
          </p:txBody>
        </p:sp>
        <p:sp>
          <p:nvSpPr>
            <p:cNvPr id="140" name="Textfeld 139">
              <a:extLst>
                <a:ext uri="{FF2B5EF4-FFF2-40B4-BE49-F238E27FC236}">
                  <a16:creationId xmlns:a16="http://schemas.microsoft.com/office/drawing/2014/main" id="{946B2158-334A-3CCA-3DB9-DE0166259134}"/>
                </a:ext>
              </a:extLst>
            </p:cNvPr>
            <p:cNvSpPr txBox="1"/>
            <p:nvPr/>
          </p:nvSpPr>
          <p:spPr>
            <a:xfrm rot="16200000">
              <a:off x="100304" y="5490387"/>
              <a:ext cx="671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Inte-</a:t>
              </a:r>
            </a:p>
            <a:p>
              <a:r>
                <a:rPr lang="de-DE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gral</a:t>
              </a:r>
            </a:p>
          </p:txBody>
        </p:sp>
      </p:grp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6585394" y="306924"/>
            <a:ext cx="4644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recorded in CDCl</a:t>
            </a:r>
            <a:r>
              <a:rPr lang="de-DE" sz="3200" baseline="-25000"/>
              <a:t>3</a:t>
            </a:r>
            <a:endParaRPr lang="de-DE" sz="3200" baseline="-25000" dirty="0"/>
          </a:p>
          <a:p>
            <a:pPr algn="ctr"/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</a:rPr>
              <a:t>Step-by-step-solution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8">
                <a:extLst>
                  <a:ext uri="{FF2B5EF4-FFF2-40B4-BE49-F238E27FC236}">
                    <a16:creationId xmlns:a16="http://schemas.microsoft.com/office/drawing/2014/main" id="{EEB8D1C3-3896-52C7-543C-8F83D89F0E33}"/>
                  </a:ext>
                </a:extLst>
              </p:cNvPr>
              <p:cNvSpPr txBox="1"/>
              <p:nvPr/>
            </p:nvSpPr>
            <p:spPr>
              <a:xfrm>
                <a:off x="5274238" y="1937131"/>
                <a:ext cx="3157018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𝒏</m:t>
                          </m:r>
                        </m:e>
                        <m:sub>
                          <m:r>
                            <a:rPr lang="de-DE" sz="2400" b="1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𝐃𝐁</m:t>
                          </m:r>
                          <m:r>
                            <a:rPr lang="de-DE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𝐄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de-DE" sz="2400" b="1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𝐂</m:t>
                              </m:r>
                            </m:sub>
                          </m:sSub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de-DE" sz="2400" b="1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𝐇</m:t>
                              </m:r>
                            </m:sub>
                          </m:sSub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8">
                <a:extLst>
                  <a:ext uri="{FF2B5EF4-FFF2-40B4-BE49-F238E27FC236}">
                    <a16:creationId xmlns:a16="http://schemas.microsoft.com/office/drawing/2014/main" id="{EEB8D1C3-3896-52C7-543C-8F83D89F0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238" y="1937131"/>
                <a:ext cx="3157018" cy="7838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E3E8C59-B870-AB9C-1A67-4AFE9D94A6F0}"/>
                  </a:ext>
                </a:extLst>
              </p:cNvPr>
              <p:cNvSpPr txBox="1"/>
              <p:nvPr/>
            </p:nvSpPr>
            <p:spPr>
              <a:xfrm>
                <a:off x="5425500" y="3265370"/>
                <a:ext cx="3018794" cy="10815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pt-B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1139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03</m:t>
                          </m:r>
                          <m:r>
                            <m:rPr>
                              <m:sty m:val="p"/>
                            </m:rPr>
                            <a:rPr lang="de-DE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Hz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1123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03</m:t>
                          </m:r>
                          <m:r>
                            <m:rPr>
                              <m:sty m:val="p"/>
                            </m:rPr>
                            <a:rPr lang="de-DE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Hz</m:t>
                          </m:r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DE" i="1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pt-B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5.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33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Hz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E3E8C59-B870-AB9C-1A67-4AFE9D94A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500" y="3265370"/>
                <a:ext cx="3018794" cy="1081578"/>
              </a:xfrm>
              <a:prstGeom prst="rect">
                <a:avLst/>
              </a:prstGeom>
              <a:blipFill>
                <a:blip r:embed="rId3"/>
                <a:stretch>
                  <a:fillRect l="-3434" b="-73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70CA455F-E128-B133-B5A4-F8651E8BBBE3}"/>
              </a:ext>
            </a:extLst>
          </p:cNvPr>
          <p:cNvSpPr txBox="1"/>
          <p:nvPr/>
        </p:nvSpPr>
        <p:spPr>
          <a:xfrm>
            <a:off x="734745" y="220436"/>
            <a:ext cx="3665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There is no </a:t>
            </a:r>
            <a:r>
              <a:rPr lang="de-DE" b="1"/>
              <a:t>double bond equivalent</a:t>
            </a:r>
            <a:r>
              <a:rPr lang="de-DE"/>
              <a:t>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BA5AAAC-972C-BE9D-E46D-D628ADF33CEA}"/>
              </a:ext>
            </a:extLst>
          </p:cNvPr>
          <p:cNvSpPr txBox="1"/>
          <p:nvPr/>
        </p:nvSpPr>
        <p:spPr>
          <a:xfrm>
            <a:off x="734745" y="685991"/>
            <a:ext cx="6347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chemical shifts are not particularly important in this example. An estimation is sufficient</a:t>
            </a:r>
            <a:r>
              <a:rPr lang="de-DE"/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186747E-4C1D-AC0B-6E05-01DC73E6962B}"/>
              </a:ext>
            </a:extLst>
          </p:cNvPr>
          <p:cNvSpPr txBox="1"/>
          <p:nvPr/>
        </p:nvSpPr>
        <p:spPr>
          <a:xfrm>
            <a:off x="734745" y="765198"/>
            <a:ext cx="6347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There are only two multipletts, i.e. they can only be "pure" multiplets – in thuis case a </a:t>
            </a:r>
            <a:r>
              <a:rPr lang="en-US" b="1"/>
              <a:t>doublet</a:t>
            </a:r>
            <a:r>
              <a:rPr lang="en-US"/>
              <a:t> and a </a:t>
            </a:r>
            <a:r>
              <a:rPr lang="en-US" b="1"/>
              <a:t>quartet</a:t>
            </a:r>
            <a:r>
              <a:rPr lang="de-DE"/>
              <a:t>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015FD3E-A4FC-21B2-DE5B-3A6AE4C95213}"/>
              </a:ext>
            </a:extLst>
          </p:cNvPr>
          <p:cNvSpPr txBox="1"/>
          <p:nvPr/>
        </p:nvSpPr>
        <p:spPr>
          <a:xfrm>
            <a:off x="734745" y="1457347"/>
            <a:ext cx="4143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The coupling constant is </a:t>
            </a:r>
            <a:r>
              <a:rPr lang="de-DE" b="1"/>
              <a:t>5.33 Hz</a:t>
            </a:r>
            <a:r>
              <a:rPr lang="de-DE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</p:spTree>
    <p:extLst>
      <p:ext uri="{BB962C8B-B14F-4D97-AF65-F5344CB8AC3E}">
        <p14:creationId xmlns:p14="http://schemas.microsoft.com/office/powerpoint/2010/main" val="42211667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5" grpId="0"/>
      <p:bldP spid="6" grpId="0"/>
      <p:bldP spid="6" grpId="1"/>
      <p:bldP spid="7" grpId="0"/>
      <p:bldP spid="8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1" name="Integralgrenzen">
            <a:extLst>
              <a:ext uri="{FF2B5EF4-FFF2-40B4-BE49-F238E27FC236}">
                <a16:creationId xmlns:a16="http://schemas.microsoft.com/office/drawing/2014/main" id="{63942298-AB64-7890-3C5F-5EC130DDF46D}"/>
              </a:ext>
            </a:extLst>
          </p:cNvPr>
          <p:cNvSpPr>
            <a:spLocks noEditPoints="1"/>
          </p:cNvSpPr>
          <p:nvPr/>
        </p:nvSpPr>
        <p:spPr bwMode="auto">
          <a:xfrm>
            <a:off x="1184962" y="5646738"/>
            <a:ext cx="10542588" cy="393700"/>
          </a:xfrm>
          <a:custGeom>
            <a:avLst/>
            <a:gdLst>
              <a:gd name="T0" fmla="*/ 32420 w 32420"/>
              <a:gd name="T1" fmla="*/ 0 h 1208"/>
              <a:gd name="T2" fmla="*/ 32420 w 32420"/>
              <a:gd name="T3" fmla="*/ 168 h 1208"/>
              <a:gd name="T4" fmla="*/ 31409 w 32420"/>
              <a:gd name="T5" fmla="*/ 346 h 1208"/>
              <a:gd name="T6" fmla="*/ 31409 w 32420"/>
              <a:gd name="T7" fmla="*/ 1208 h 1208"/>
              <a:gd name="T8" fmla="*/ 30354 w 32420"/>
              <a:gd name="T9" fmla="*/ 0 h 1208"/>
              <a:gd name="T10" fmla="*/ 30354 w 32420"/>
              <a:gd name="T11" fmla="*/ 168 h 1208"/>
              <a:gd name="T12" fmla="*/ 30781 w 32420"/>
              <a:gd name="T13" fmla="*/ 346 h 1208"/>
              <a:gd name="T14" fmla="*/ 30781 w 32420"/>
              <a:gd name="T15" fmla="*/ 1208 h 1208"/>
              <a:gd name="T16" fmla="*/ 13748 w 32420"/>
              <a:gd name="T17" fmla="*/ 0 h 1208"/>
              <a:gd name="T18" fmla="*/ 13748 w 32420"/>
              <a:gd name="T19" fmla="*/ 168 h 1208"/>
              <a:gd name="T20" fmla="*/ 13042 w 32420"/>
              <a:gd name="T21" fmla="*/ 346 h 1208"/>
              <a:gd name="T22" fmla="*/ 13042 w 32420"/>
              <a:gd name="T23" fmla="*/ 1208 h 1208"/>
              <a:gd name="T24" fmla="*/ 11557 w 32420"/>
              <a:gd name="T25" fmla="*/ 0 h 1208"/>
              <a:gd name="T26" fmla="*/ 11557 w 32420"/>
              <a:gd name="T27" fmla="*/ 168 h 1208"/>
              <a:gd name="T28" fmla="*/ 12338 w 32420"/>
              <a:gd name="T29" fmla="*/ 346 h 1208"/>
              <a:gd name="T30" fmla="*/ 12338 w 32420"/>
              <a:gd name="T31" fmla="*/ 1208 h 1208"/>
              <a:gd name="T32" fmla="*/ 2374 w 32420"/>
              <a:gd name="T33" fmla="*/ 0 h 1208"/>
              <a:gd name="T34" fmla="*/ 2374 w 32420"/>
              <a:gd name="T35" fmla="*/ 168 h 1208"/>
              <a:gd name="T36" fmla="*/ 1520 w 32420"/>
              <a:gd name="T37" fmla="*/ 346 h 1208"/>
              <a:gd name="T38" fmla="*/ 1520 w 32420"/>
              <a:gd name="T39" fmla="*/ 1208 h 1208"/>
              <a:gd name="T40" fmla="*/ 0 w 32420"/>
              <a:gd name="T41" fmla="*/ 0 h 1208"/>
              <a:gd name="T42" fmla="*/ 0 w 32420"/>
              <a:gd name="T43" fmla="*/ 168 h 1208"/>
              <a:gd name="T44" fmla="*/ 865 w 32420"/>
              <a:gd name="T45" fmla="*/ 346 h 1208"/>
              <a:gd name="T46" fmla="*/ 865 w 32420"/>
              <a:gd name="T4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420" h="1208">
                <a:moveTo>
                  <a:pt x="32420" y="0"/>
                </a:moveTo>
                <a:lnTo>
                  <a:pt x="32420" y="168"/>
                </a:lnTo>
                <a:lnTo>
                  <a:pt x="31409" y="346"/>
                </a:lnTo>
                <a:lnTo>
                  <a:pt x="31409" y="1208"/>
                </a:lnTo>
                <a:moveTo>
                  <a:pt x="30354" y="0"/>
                </a:moveTo>
                <a:lnTo>
                  <a:pt x="30354" y="168"/>
                </a:lnTo>
                <a:lnTo>
                  <a:pt x="30781" y="346"/>
                </a:lnTo>
                <a:lnTo>
                  <a:pt x="30781" y="1208"/>
                </a:lnTo>
                <a:moveTo>
                  <a:pt x="13748" y="0"/>
                </a:moveTo>
                <a:lnTo>
                  <a:pt x="13748" y="168"/>
                </a:lnTo>
                <a:lnTo>
                  <a:pt x="13042" y="346"/>
                </a:lnTo>
                <a:lnTo>
                  <a:pt x="13042" y="1208"/>
                </a:lnTo>
                <a:moveTo>
                  <a:pt x="11557" y="0"/>
                </a:moveTo>
                <a:lnTo>
                  <a:pt x="11557" y="168"/>
                </a:lnTo>
                <a:lnTo>
                  <a:pt x="12338" y="346"/>
                </a:lnTo>
                <a:lnTo>
                  <a:pt x="12338" y="1208"/>
                </a:lnTo>
                <a:moveTo>
                  <a:pt x="2374" y="0"/>
                </a:moveTo>
                <a:lnTo>
                  <a:pt x="2374" y="168"/>
                </a:lnTo>
                <a:lnTo>
                  <a:pt x="1520" y="346"/>
                </a:lnTo>
                <a:lnTo>
                  <a:pt x="1520" y="1208"/>
                </a:lnTo>
                <a:moveTo>
                  <a:pt x="0" y="0"/>
                </a:moveTo>
                <a:lnTo>
                  <a:pt x="0" y="168"/>
                </a:lnTo>
                <a:lnTo>
                  <a:pt x="865" y="346"/>
                </a:lnTo>
                <a:lnTo>
                  <a:pt x="865" y="1208"/>
                </a:lnTo>
              </a:path>
            </a:pathLst>
          </a:custGeom>
          <a:noFill/>
          <a:ln w="6350" cap="flat">
            <a:solidFill>
              <a:srgbClr val="98989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955423E5-39DF-D762-C650-593C561D7C75}"/>
              </a:ext>
            </a:extLst>
          </p:cNvPr>
          <p:cNvSpPr txBox="1"/>
          <p:nvPr/>
        </p:nvSpPr>
        <p:spPr>
          <a:xfrm rot="16200000">
            <a:off x="1260319" y="5648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909EA781-78FE-C344-0745-DC6F0D2FD1D4}"/>
              </a:ext>
            </a:extLst>
          </p:cNvPr>
          <p:cNvSpPr txBox="1"/>
          <p:nvPr/>
        </p:nvSpPr>
        <p:spPr>
          <a:xfrm rot="16200000">
            <a:off x="4998690" y="5648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6.16</a:t>
            </a: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78297CC4-7926-C8AD-93C8-DF410F7DD093}"/>
              </a:ext>
            </a:extLst>
          </p:cNvPr>
          <p:cNvSpPr txBox="1"/>
          <p:nvPr/>
        </p:nvSpPr>
        <p:spPr>
          <a:xfrm rot="16200000">
            <a:off x="10980117" y="5648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3.04</a:t>
            </a: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946B2158-334A-3CCA-3DB9-DE0166259134}"/>
              </a:ext>
            </a:extLst>
          </p:cNvPr>
          <p:cNvSpPr txBox="1"/>
          <p:nvPr/>
        </p:nvSpPr>
        <p:spPr>
          <a:xfrm rot="16200000">
            <a:off x="75590" y="5490387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Inte-</a:t>
            </a:r>
          </a:p>
          <a:p>
            <a:r>
              <a:rPr lang="de-DE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gral</a:t>
            </a: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6585394" y="306924"/>
            <a:ext cx="464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recorded in CDCl</a:t>
            </a:r>
            <a:r>
              <a:rPr lang="de-DE" sz="3200" baseline="-25000"/>
              <a:t>3</a:t>
            </a:r>
            <a:endParaRPr lang="de-DE" sz="3200" baseline="-25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A455F-E128-B133-B5A4-F8651E8BBBE3}"/>
              </a:ext>
            </a:extLst>
          </p:cNvPr>
          <p:cNvSpPr txBox="1"/>
          <p:nvPr/>
        </p:nvSpPr>
        <p:spPr>
          <a:xfrm>
            <a:off x="734745" y="220436"/>
            <a:ext cx="360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There is no </a:t>
            </a:r>
            <a:r>
              <a:rPr lang="de-DE" b="1"/>
              <a:t>double bond equivalent</a:t>
            </a:r>
            <a:r>
              <a:rPr lang="de-DE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9086AAED-DFA1-F885-AB2F-E7CD9758C101}"/>
              </a:ext>
            </a:extLst>
          </p:cNvPr>
          <p:cNvSpPr txBox="1"/>
          <p:nvPr/>
        </p:nvSpPr>
        <p:spPr>
          <a:xfrm>
            <a:off x="734745" y="669375"/>
            <a:ext cx="5623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Integration is simple, the proportionality factor between the measured integral (in arbitrary units) and the proton number is just 1</a:t>
            </a:r>
            <a:r>
              <a:rPr lang="de-DE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47028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96296E-6 L 0.05208 -0.0030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-16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04844 -0.0004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2" y="-2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-0.05052 0.0023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2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7" grpId="0"/>
      <p:bldP spid="137" grpId="1"/>
      <p:bldP spid="138" grpId="0"/>
      <p:bldP spid="138" grpId="1"/>
      <p:bldP spid="139" grpId="0"/>
      <p:bldP spid="139" grpId="1"/>
      <p:bldP spid="14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44" name="Textfeld 143">
            <a:extLst>
              <a:ext uri="{FF2B5EF4-FFF2-40B4-BE49-F238E27FC236}">
                <a16:creationId xmlns:a16="http://schemas.microsoft.com/office/drawing/2014/main" id="{EB18A2D6-DC72-553A-3492-D7D412F86C2F}"/>
              </a:ext>
            </a:extLst>
          </p:cNvPr>
          <p:cNvSpPr txBox="1"/>
          <p:nvPr/>
        </p:nvSpPr>
        <p:spPr>
          <a:xfrm>
            <a:off x="6585394" y="306924"/>
            <a:ext cx="464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recorded in CDCl</a:t>
            </a:r>
            <a:r>
              <a:rPr lang="de-DE" sz="3200" baseline="-25000"/>
              <a:t>3</a:t>
            </a:r>
            <a:endParaRPr lang="de-DE" sz="3200" baseline="-25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A455F-E128-B133-B5A4-F8651E8BBBE3}"/>
              </a:ext>
            </a:extLst>
          </p:cNvPr>
          <p:cNvSpPr txBox="1"/>
          <p:nvPr/>
        </p:nvSpPr>
        <p:spPr>
          <a:xfrm>
            <a:off x="734745" y="220436"/>
            <a:ext cx="360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There is no </a:t>
            </a:r>
            <a:r>
              <a:rPr lang="de-DE" b="1"/>
              <a:t>double bond equivalent</a:t>
            </a:r>
            <a:r>
              <a:rPr lang="de-DE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3" name="Summenformel before">
            <a:extLst>
              <a:ext uri="{FF2B5EF4-FFF2-40B4-BE49-F238E27FC236}">
                <a16:creationId xmlns:a16="http://schemas.microsoft.com/office/drawing/2014/main" id="{19C42A05-E33A-AF96-2882-35DEBB49DD70}"/>
              </a:ext>
            </a:extLst>
          </p:cNvPr>
          <p:cNvSpPr txBox="1"/>
          <p:nvPr/>
        </p:nvSpPr>
        <p:spPr>
          <a:xfrm>
            <a:off x="6670903" y="307475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sp>
        <p:nvSpPr>
          <p:cNvPr id="6" name="Summenformel after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grpSp>
        <p:nvGrpSpPr>
          <p:cNvPr id="134" name="Gruppieren 133">
            <a:extLst>
              <a:ext uri="{FF2B5EF4-FFF2-40B4-BE49-F238E27FC236}">
                <a16:creationId xmlns:a16="http://schemas.microsoft.com/office/drawing/2014/main" id="{51D6B4C9-E6D6-0E65-F54D-FDFDD4060522}"/>
              </a:ext>
            </a:extLst>
          </p:cNvPr>
          <p:cNvGrpSpPr/>
          <p:nvPr/>
        </p:nvGrpSpPr>
        <p:grpSpPr>
          <a:xfrm>
            <a:off x="9997344" y="4261059"/>
            <a:ext cx="871588" cy="627062"/>
            <a:chOff x="5737453" y="3411538"/>
            <a:chExt cx="871588" cy="627062"/>
          </a:xfrm>
        </p:grpSpPr>
        <p:sp>
          <p:nvSpPr>
            <p:cNvPr id="135" name="Rectangle 5">
              <a:extLst>
                <a:ext uri="{FF2B5EF4-FFF2-40B4-BE49-F238E27FC236}">
                  <a16:creationId xmlns:a16="http://schemas.microsoft.com/office/drawing/2014/main" id="{D35262E1-398C-EFD7-3ED7-2BB719934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6">
              <a:extLst>
                <a:ext uri="{FF2B5EF4-FFF2-40B4-BE49-F238E27FC236}">
                  <a16:creationId xmlns:a16="http://schemas.microsoft.com/office/drawing/2014/main" id="{686A799C-0C5F-ADE7-8769-A24233C6B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7">
              <a:extLst>
                <a:ext uri="{FF2B5EF4-FFF2-40B4-BE49-F238E27FC236}">
                  <a16:creationId xmlns:a16="http://schemas.microsoft.com/office/drawing/2014/main" id="{6AC5993F-C783-AFF7-57B9-13B00EF0F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8" name="Rectangle 8">
            <a:extLst>
              <a:ext uri="{FF2B5EF4-FFF2-40B4-BE49-F238E27FC236}">
                <a16:creationId xmlns:a16="http://schemas.microsoft.com/office/drawing/2014/main" id="{FC8275DB-7FA3-D1C1-F3C0-E5B9021CD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121" y="4820109"/>
            <a:ext cx="666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823870"/>
            <a:ext cx="5646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Let us first assume that all three signal groups originate from CH</a:t>
            </a:r>
            <a:r>
              <a:rPr lang="en-US" baseline="-25000"/>
              <a:t>n</a:t>
            </a:r>
            <a:r>
              <a:rPr lang="en-US"/>
              <a:t> fragments. The reason why OH is out of question follows in a few steps</a:t>
            </a:r>
            <a:r>
              <a:rPr lang="de-DE"/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13AFEB1-5F2D-7237-1E64-FE55C495151D}"/>
              </a:ext>
            </a:extLst>
          </p:cNvPr>
          <p:cNvSpPr txBox="1"/>
          <p:nvPr/>
        </p:nvSpPr>
        <p:spPr>
          <a:xfrm>
            <a:off x="740001" y="1903619"/>
            <a:ext cx="564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Then we would have a C</a:t>
            </a:r>
            <a:r>
              <a:rPr lang="en-US">
                <a:solidFill>
                  <a:srgbClr val="00B0F0"/>
                </a:solidFill>
              </a:rPr>
              <a:t>H</a:t>
            </a:r>
            <a:r>
              <a:rPr lang="en-US"/>
              <a:t> group at </a:t>
            </a:r>
            <a:r>
              <a:rPr lang="en-US">
                <a:solidFill>
                  <a:srgbClr val="00B0F0"/>
                </a:solidFill>
              </a:rPr>
              <a:t>4.5 ppm</a:t>
            </a:r>
            <a:r>
              <a:rPr lang="en-US"/>
              <a:t> and a C</a:t>
            </a:r>
            <a:r>
              <a:rPr lang="en-US">
                <a:solidFill>
                  <a:srgbClr val="00B050"/>
                </a:solidFill>
              </a:rPr>
              <a:t>H</a:t>
            </a:r>
            <a:r>
              <a:rPr lang="en-US" baseline="-25000">
                <a:solidFill>
                  <a:srgbClr val="00B050"/>
                </a:solidFill>
              </a:rPr>
              <a:t>3</a:t>
            </a:r>
            <a:r>
              <a:rPr lang="en-US"/>
              <a:t> group at </a:t>
            </a:r>
            <a:r>
              <a:rPr lang="en-US">
                <a:solidFill>
                  <a:srgbClr val="00B050"/>
                </a:solidFill>
              </a:rPr>
              <a:t>1.2 ppm</a:t>
            </a:r>
            <a:r>
              <a:rPr lang="de-DE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02578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2199 -3.420458E-02 E" pathEditMode="relative" ptsTypes="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3" grpId="0"/>
      <p:bldP spid="3" grpId="1"/>
      <p:bldP spid="3" grpId="2"/>
      <p:bldP spid="6" grpId="0"/>
      <p:bldP spid="138" grpId="0"/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AF4070E2-D6EB-97A0-3B29-65457D801585}"/>
              </a:ext>
            </a:extLst>
          </p:cNvPr>
          <p:cNvGrpSpPr/>
          <p:nvPr/>
        </p:nvGrpSpPr>
        <p:grpSpPr>
          <a:xfrm>
            <a:off x="6918043" y="3122822"/>
            <a:ext cx="871588" cy="627062"/>
            <a:chOff x="5737453" y="3411538"/>
            <a:chExt cx="871588" cy="627062"/>
          </a:xfrm>
        </p:grpSpPr>
        <p:sp>
          <p:nvSpPr>
            <p:cNvPr id="131" name="Rectangle 5">
              <a:extLst>
                <a:ext uri="{FF2B5EF4-FFF2-40B4-BE49-F238E27FC236}">
                  <a16:creationId xmlns:a16="http://schemas.microsoft.com/office/drawing/2014/main" id="{6286ED93-8405-2CA0-626A-65FAD6A9F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6">
              <a:extLst>
                <a:ext uri="{FF2B5EF4-FFF2-40B4-BE49-F238E27FC236}">
                  <a16:creationId xmlns:a16="http://schemas.microsoft.com/office/drawing/2014/main" id="{4A7A107F-6DCA-8680-9F02-425239BC6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7">
              <a:extLst>
                <a:ext uri="{FF2B5EF4-FFF2-40B4-BE49-F238E27FC236}">
                  <a16:creationId xmlns:a16="http://schemas.microsoft.com/office/drawing/2014/main" id="{44E49AB3-EE26-0C48-0F0E-274C4AABE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5" name="Rectangle 8">
            <a:extLst>
              <a:ext uri="{FF2B5EF4-FFF2-40B4-BE49-F238E27FC236}">
                <a16:creationId xmlns:a16="http://schemas.microsoft.com/office/drawing/2014/main" id="{11327D4C-1142-527C-6333-0FC646725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7731" y="3122822"/>
            <a:ext cx="666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Line 9">
            <a:extLst>
              <a:ext uri="{FF2B5EF4-FFF2-40B4-BE49-F238E27FC236}">
                <a16:creationId xmlns:a16="http://schemas.microsoft.com/office/drawing/2014/main" id="{07E07969-1625-C5C3-0F97-B5E8D3C36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6568" y="3397459"/>
            <a:ext cx="377825" cy="0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8" name="Line 11">
            <a:extLst>
              <a:ext uri="{FF2B5EF4-FFF2-40B4-BE49-F238E27FC236}">
                <a16:creationId xmlns:a16="http://schemas.microsoft.com/office/drawing/2014/main" id="{B55C6C37-8700-5A71-E919-AB6FC38A2A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2843" y="2929147"/>
            <a:ext cx="161925" cy="279400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0" name="Line 13">
            <a:extLst>
              <a:ext uri="{FF2B5EF4-FFF2-40B4-BE49-F238E27FC236}">
                <a16:creationId xmlns:a16="http://schemas.microsoft.com/office/drawing/2014/main" id="{1EF7429B-8BEB-5DF0-FC88-FE04762E4B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8718" y="3597484"/>
            <a:ext cx="161925" cy="280988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34" name="Gruppieren 133">
            <a:extLst>
              <a:ext uri="{FF2B5EF4-FFF2-40B4-BE49-F238E27FC236}">
                <a16:creationId xmlns:a16="http://schemas.microsoft.com/office/drawing/2014/main" id="{51D6B4C9-E6D6-0E65-F54D-FDFDD4060522}"/>
              </a:ext>
            </a:extLst>
          </p:cNvPr>
          <p:cNvGrpSpPr/>
          <p:nvPr/>
        </p:nvGrpSpPr>
        <p:grpSpPr>
          <a:xfrm>
            <a:off x="9997344" y="4261059"/>
            <a:ext cx="871588" cy="627062"/>
            <a:chOff x="5737453" y="3411538"/>
            <a:chExt cx="871588" cy="627062"/>
          </a:xfrm>
        </p:grpSpPr>
        <p:sp>
          <p:nvSpPr>
            <p:cNvPr id="135" name="Rectangle 5">
              <a:extLst>
                <a:ext uri="{FF2B5EF4-FFF2-40B4-BE49-F238E27FC236}">
                  <a16:creationId xmlns:a16="http://schemas.microsoft.com/office/drawing/2014/main" id="{D35262E1-398C-EFD7-3ED7-2BB719934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6">
              <a:extLst>
                <a:ext uri="{FF2B5EF4-FFF2-40B4-BE49-F238E27FC236}">
                  <a16:creationId xmlns:a16="http://schemas.microsoft.com/office/drawing/2014/main" id="{686A799C-0C5F-ADE7-8769-A24233C6B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7">
              <a:extLst>
                <a:ext uri="{FF2B5EF4-FFF2-40B4-BE49-F238E27FC236}">
                  <a16:creationId xmlns:a16="http://schemas.microsoft.com/office/drawing/2014/main" id="{6AC5993F-C783-AFF7-57B9-13B00EF0F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8" name="Rectangle 8">
            <a:extLst>
              <a:ext uri="{FF2B5EF4-FFF2-40B4-BE49-F238E27FC236}">
                <a16:creationId xmlns:a16="http://schemas.microsoft.com/office/drawing/2014/main" id="{FC8275DB-7FA3-D1C1-F3C0-E5B9021CD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121" y="4820109"/>
            <a:ext cx="666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 the carbon atoms of the two fragments are joined together, the coupling patterns of both multiplets can be well explained</a:t>
            </a:r>
            <a:r>
              <a:rPr lang="de-DE"/>
              <a:t>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2D35EB-1426-24AB-4914-383012E7F5F9}"/>
              </a:ext>
            </a:extLst>
          </p:cNvPr>
          <p:cNvSpPr txBox="1"/>
          <p:nvPr/>
        </p:nvSpPr>
        <p:spPr>
          <a:xfrm>
            <a:off x="734745" y="1035445"/>
            <a:ext cx="564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 the case of C</a:t>
            </a:r>
            <a:r>
              <a:rPr lang="en-US">
                <a:solidFill>
                  <a:srgbClr val="00B0F0"/>
                </a:solidFill>
              </a:rPr>
              <a:t>H</a:t>
            </a:r>
            <a:r>
              <a:rPr lang="en-US"/>
              <a:t>, of course, two free valences are missing</a:t>
            </a:r>
            <a:r>
              <a:rPr lang="de-DE"/>
              <a:t>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CEF1D36-0E8D-F74E-7101-E03F6F181435}"/>
              </a:ext>
            </a:extLst>
          </p:cNvPr>
          <p:cNvSpPr txBox="1"/>
          <p:nvPr/>
        </p:nvSpPr>
        <p:spPr>
          <a:xfrm>
            <a:off x="7431066" y="264551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5.33 Hz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5609D65-68F5-51DF-6A68-D0C01E739E9E}"/>
              </a:ext>
            </a:extLst>
          </p:cNvPr>
          <p:cNvSpPr/>
          <p:nvPr/>
        </p:nvSpPr>
        <p:spPr>
          <a:xfrm>
            <a:off x="8523872" y="3049378"/>
            <a:ext cx="73444" cy="734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9430D261-9D5E-AADF-0846-019B6EAD6F26}"/>
              </a:ext>
            </a:extLst>
          </p:cNvPr>
          <p:cNvSpPr/>
          <p:nvPr/>
        </p:nvSpPr>
        <p:spPr>
          <a:xfrm>
            <a:off x="7136360" y="2963526"/>
            <a:ext cx="1628775" cy="270307"/>
          </a:xfrm>
          <a:custGeom>
            <a:avLst/>
            <a:gdLst>
              <a:gd name="connsiteX0" fmla="*/ 0 w 1485900"/>
              <a:gd name="connsiteY0" fmla="*/ 0 h 161925"/>
              <a:gd name="connsiteX1" fmla="*/ 1485900 w 1485900"/>
              <a:gd name="connsiteY1" fmla="*/ 161925 h 161925"/>
              <a:gd name="connsiteX0" fmla="*/ 0 w 4943475"/>
              <a:gd name="connsiteY0" fmla="*/ 0 h 1200150"/>
              <a:gd name="connsiteX1" fmla="*/ 4943475 w 4943475"/>
              <a:gd name="connsiteY1" fmla="*/ 1200150 h 1200150"/>
              <a:gd name="connsiteX0" fmla="*/ 0 w 1514475"/>
              <a:gd name="connsiteY0" fmla="*/ 0 h 28575"/>
              <a:gd name="connsiteX1" fmla="*/ 1514475 w 1514475"/>
              <a:gd name="connsiteY1" fmla="*/ 28575 h 28575"/>
              <a:gd name="connsiteX0" fmla="*/ 0 w 1514475"/>
              <a:gd name="connsiteY0" fmla="*/ 133068 h 161643"/>
              <a:gd name="connsiteX1" fmla="*/ 1514475 w 1514475"/>
              <a:gd name="connsiteY1" fmla="*/ 161643 h 161643"/>
              <a:gd name="connsiteX0" fmla="*/ 0 w 1514475"/>
              <a:gd name="connsiteY0" fmla="*/ 175043 h 203618"/>
              <a:gd name="connsiteX1" fmla="*/ 1514475 w 1514475"/>
              <a:gd name="connsiteY1" fmla="*/ 203618 h 203618"/>
              <a:gd name="connsiteX0" fmla="*/ 0 w 1514475"/>
              <a:gd name="connsiteY0" fmla="*/ 164176 h 221326"/>
              <a:gd name="connsiteX1" fmla="*/ 1514475 w 1514475"/>
              <a:gd name="connsiteY1" fmla="*/ 221326 h 221326"/>
              <a:gd name="connsiteX0" fmla="*/ 0 w 1628775"/>
              <a:gd name="connsiteY0" fmla="*/ 167681 h 215306"/>
              <a:gd name="connsiteX1" fmla="*/ 1628775 w 1628775"/>
              <a:gd name="connsiteY1" fmla="*/ 215306 h 215306"/>
              <a:gd name="connsiteX0" fmla="*/ 0 w 1628775"/>
              <a:gd name="connsiteY0" fmla="*/ 222682 h 270307"/>
              <a:gd name="connsiteX1" fmla="*/ 1628775 w 1628775"/>
              <a:gd name="connsiteY1" fmla="*/ 270307 h 27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8775" h="270307">
                <a:moveTo>
                  <a:pt x="0" y="222682"/>
                </a:moveTo>
                <a:cubicBezTo>
                  <a:pt x="419100" y="-66243"/>
                  <a:pt x="1295400" y="-97993"/>
                  <a:pt x="1628775" y="270307"/>
                </a:cubicBezTo>
              </a:path>
            </a:pathLst>
          </a:custGeom>
          <a:noFill/>
          <a:ln w="25400">
            <a:solidFill>
              <a:schemeClr val="tx1"/>
            </a:solidFill>
            <a:headEnd type="stealth" w="med" len="lg"/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A0EBD3A-E7E2-4E40-B789-12211E3B4062}"/>
              </a:ext>
            </a:extLst>
          </p:cNvPr>
          <p:cNvSpPr txBox="1"/>
          <p:nvPr/>
        </p:nvSpPr>
        <p:spPr>
          <a:xfrm>
            <a:off x="734745" y="1372133"/>
            <a:ext cx="5646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 coupling constant of </a:t>
            </a:r>
            <a:r>
              <a:rPr lang="en-US" b="1"/>
              <a:t>5.33 Hz</a:t>
            </a:r>
            <a:r>
              <a:rPr lang="en-US"/>
              <a:t> is somewhat small for vicinal coupling. </a:t>
            </a:r>
            <a:r>
              <a:rPr lang="en-US" b="1"/>
              <a:t>7 Hz</a:t>
            </a:r>
            <a:r>
              <a:rPr lang="en-US"/>
              <a:t> would be ideal. On the other hand, a wide-range coupling across four single bonds would be much smaller, about </a:t>
            </a:r>
            <a:r>
              <a:rPr lang="en-US" b="1"/>
              <a:t>0.5 Hz</a:t>
            </a:r>
            <a:r>
              <a:rPr lang="de-DE"/>
              <a:t>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8EA7DC9-1293-8DC7-EB02-0996EAECFC4B}"/>
              </a:ext>
            </a:extLst>
          </p:cNvPr>
          <p:cNvSpPr txBox="1"/>
          <p:nvPr/>
        </p:nvSpPr>
        <p:spPr>
          <a:xfrm>
            <a:off x="9187467" y="1636327"/>
            <a:ext cx="2530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Let us now replace C</a:t>
            </a:r>
            <a:r>
              <a:rPr lang="en-US">
                <a:solidFill>
                  <a:srgbClr val="00B0F0"/>
                </a:solidFill>
              </a:rPr>
              <a:t>H</a:t>
            </a:r>
            <a:r>
              <a:rPr lang="en-US"/>
              <a:t> with O</a:t>
            </a:r>
            <a:r>
              <a:rPr lang="en-US">
                <a:solidFill>
                  <a:srgbClr val="00B0F0"/>
                </a:solidFill>
              </a:rPr>
              <a:t>H</a:t>
            </a:r>
            <a:r>
              <a:rPr lang="en-US"/>
              <a:t> on a trial basis.</a:t>
            </a:r>
            <a:endParaRPr lang="de-DE"/>
          </a:p>
        </p:txBody>
      </p:sp>
      <p:sp>
        <p:nvSpPr>
          <p:cNvPr id="20" name="Pfeil: nach unten 19">
            <a:extLst>
              <a:ext uri="{FF2B5EF4-FFF2-40B4-BE49-F238E27FC236}">
                <a16:creationId xmlns:a16="http://schemas.microsoft.com/office/drawing/2014/main" id="{FA64A547-0B69-F987-D7FC-3AA6EFBE8952}"/>
              </a:ext>
            </a:extLst>
          </p:cNvPr>
          <p:cNvSpPr/>
          <p:nvPr/>
        </p:nvSpPr>
        <p:spPr>
          <a:xfrm rot="3261387">
            <a:off x="9377628" y="2503843"/>
            <a:ext cx="123576" cy="9784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962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48958 -0.2474901 E" pathEditMode="relative" ptsTypes="">
                                      <p:cBhvr>
                                        <p:cTn id="11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25674 -0.1659721 E" pathEditMode="relative" ptsTypes="">
                                      <p:cBhvr>
                                        <p:cTn id="21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1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 animBg="1"/>
      <p:bldP spid="118" grpId="0" animBg="1"/>
      <p:bldP spid="120" grpId="0" animBg="1"/>
      <p:bldP spid="138" grpId="0"/>
      <p:bldP spid="138" grpId="1"/>
      <p:bldP spid="2" grpId="0"/>
      <p:bldP spid="3" grpId="0"/>
      <p:bldP spid="8" grpId="0"/>
      <p:bldP spid="9" grpId="0" animBg="1"/>
      <p:bldP spid="7" grpId="0" animBg="1"/>
      <p:bldP spid="11" grpId="0"/>
      <p:bldP spid="5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97AB3FB-0D17-FF8A-EF52-4CC682B4E495}"/>
              </a:ext>
            </a:extLst>
          </p:cNvPr>
          <p:cNvSpPr txBox="1"/>
          <p:nvPr/>
        </p:nvSpPr>
        <p:spPr>
          <a:xfrm>
            <a:off x="10889002" y="3647281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(d)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24C62C-821F-07B5-0D4D-2B3CB8CE5FEC}"/>
              </a:ext>
            </a:extLst>
          </p:cNvPr>
          <p:cNvSpPr txBox="1"/>
          <p:nvPr/>
        </p:nvSpPr>
        <p:spPr>
          <a:xfrm>
            <a:off x="1164015" y="4566309"/>
            <a:ext cx="881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/>
              <a:t>5.33 Hz</a:t>
            </a:r>
          </a:p>
          <a:p>
            <a:pPr algn="ctr"/>
            <a:r>
              <a:rPr lang="de-DE"/>
              <a:t>(q)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AF4070E2-D6EB-97A0-3B29-65457D801585}"/>
              </a:ext>
            </a:extLst>
          </p:cNvPr>
          <p:cNvGrpSpPr/>
          <p:nvPr/>
        </p:nvGrpSpPr>
        <p:grpSpPr>
          <a:xfrm>
            <a:off x="6918043" y="3122822"/>
            <a:ext cx="871588" cy="627062"/>
            <a:chOff x="5737453" y="3411538"/>
            <a:chExt cx="871588" cy="627062"/>
          </a:xfrm>
        </p:grpSpPr>
        <p:sp>
          <p:nvSpPr>
            <p:cNvPr id="131" name="Rectangle 5">
              <a:extLst>
                <a:ext uri="{FF2B5EF4-FFF2-40B4-BE49-F238E27FC236}">
                  <a16:creationId xmlns:a16="http://schemas.microsoft.com/office/drawing/2014/main" id="{6286ED93-8405-2CA0-626A-65FAD6A9F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7453" y="3411538"/>
              <a:ext cx="3333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6">
              <a:extLst>
                <a:ext uri="{FF2B5EF4-FFF2-40B4-BE49-F238E27FC236}">
                  <a16:creationId xmlns:a16="http://schemas.microsoft.com/office/drawing/2014/main" id="{4A7A107F-6DCA-8680-9F02-425239BC6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3528" y="3622675"/>
              <a:ext cx="192088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7">
              <a:extLst>
                <a:ext uri="{FF2B5EF4-FFF2-40B4-BE49-F238E27FC236}">
                  <a16:creationId xmlns:a16="http://schemas.microsoft.com/office/drawing/2014/main" id="{44E49AB3-EE26-0C48-0F0E-274C4AABE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616" y="3411538"/>
              <a:ext cx="33342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5" name="Rectangle 8">
            <a:extLst>
              <a:ext uri="{FF2B5EF4-FFF2-40B4-BE49-F238E27FC236}">
                <a16:creationId xmlns:a16="http://schemas.microsoft.com/office/drawing/2014/main" id="{11327D4C-1142-527C-6333-0FC646725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7731" y="3122822"/>
            <a:ext cx="69249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Line 9">
            <a:extLst>
              <a:ext uri="{FF2B5EF4-FFF2-40B4-BE49-F238E27FC236}">
                <a16:creationId xmlns:a16="http://schemas.microsoft.com/office/drawing/2014/main" id="{07E07969-1625-C5C3-0F97-B5E8D3C36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6568" y="3397459"/>
            <a:ext cx="377825" cy="0"/>
          </a:xfrm>
          <a:prstGeom prst="line">
            <a:avLst/>
          </a:prstGeom>
          <a:noFill/>
          <a:ln w="238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This would give us methanol. Further connections are not possible, but the part of the molecule responsible for the singlet at approx. </a:t>
            </a:r>
            <a:r>
              <a:rPr lang="en-US" b="1"/>
              <a:t>3.3 ppm</a:t>
            </a:r>
            <a:r>
              <a:rPr lang="en-US"/>
              <a:t> still has to be connected somehow</a:t>
            </a:r>
            <a:r>
              <a:rPr lang="de-DE"/>
              <a:t>.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34353C3-15E3-75E0-3843-430621632960}"/>
              </a:ext>
            </a:extLst>
          </p:cNvPr>
          <p:cNvCxnSpPr>
            <a:cxnSpLocks/>
          </p:cNvCxnSpPr>
          <p:nvPr/>
        </p:nvCxnSpPr>
        <p:spPr>
          <a:xfrm>
            <a:off x="6918043" y="2350785"/>
            <a:ext cx="1883028" cy="20526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F94E0FE6-AAC4-689D-AEA8-F6DA6624C25F}"/>
              </a:ext>
            </a:extLst>
          </p:cNvPr>
          <p:cNvCxnSpPr>
            <a:cxnSpLocks/>
          </p:cNvCxnSpPr>
          <p:nvPr/>
        </p:nvCxnSpPr>
        <p:spPr>
          <a:xfrm flipV="1">
            <a:off x="6918043" y="2350785"/>
            <a:ext cx="1883028" cy="20526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AA56306B-D69C-BCAD-E0A3-BF2F09AABD0B}"/>
              </a:ext>
            </a:extLst>
          </p:cNvPr>
          <p:cNvSpPr txBox="1"/>
          <p:nvPr/>
        </p:nvSpPr>
        <p:spPr>
          <a:xfrm>
            <a:off x="6294000" y="1624182"/>
            <a:ext cx="241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Lets return to CH</a:t>
            </a:r>
            <a:r>
              <a:rPr lang="de-DE" baseline="-25000"/>
              <a:t>3</a:t>
            </a:r>
            <a:r>
              <a:rPr lang="de-DE"/>
              <a:t>–CH&lt;.</a:t>
            </a:r>
          </a:p>
        </p:txBody>
      </p:sp>
    </p:spTree>
    <p:extLst>
      <p:ext uri="{BB962C8B-B14F-4D97-AF65-F5344CB8AC3E}">
        <p14:creationId xmlns:p14="http://schemas.microsoft.com/office/powerpoint/2010/main" val="843771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E951ADE6-7560-7FCD-009F-B3A5CA67C321}"/>
              </a:ext>
            </a:extLst>
          </p:cNvPr>
          <p:cNvSpPr txBox="1"/>
          <p:nvPr/>
        </p:nvSpPr>
        <p:spPr>
          <a:xfrm>
            <a:off x="5953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62641D-D529-DB4F-2484-C6BE110D5547}"/>
              </a:ext>
            </a:extLst>
          </p:cNvPr>
          <p:cNvSpPr txBox="1"/>
          <p:nvPr/>
        </p:nvSpPr>
        <p:spPr>
          <a:xfrm>
            <a:off x="10215059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 singlet with 6 protons might be due to two equivalent CH</a:t>
            </a:r>
            <a:r>
              <a:rPr lang="en-US" baseline="-25000"/>
              <a:t>3</a:t>
            </a:r>
            <a:r>
              <a:rPr lang="en-US"/>
              <a:t> or three equivalent CH</a:t>
            </a:r>
            <a:r>
              <a:rPr lang="en-US" baseline="-25000"/>
              <a:t>2</a:t>
            </a:r>
            <a:r>
              <a:rPr lang="en-US"/>
              <a:t> groups</a:t>
            </a:r>
            <a:r>
              <a:rPr lang="de-DE"/>
              <a:t>.</a:t>
            </a:r>
          </a:p>
        </p:txBody>
      </p:sp>
      <p:grpSp>
        <p:nvGrpSpPr>
          <p:cNvPr id="117" name="Gruppieren 116">
            <a:extLst>
              <a:ext uri="{FF2B5EF4-FFF2-40B4-BE49-F238E27FC236}">
                <a16:creationId xmlns:a16="http://schemas.microsoft.com/office/drawing/2014/main" id="{5D4EC936-C0D2-962D-2DBF-F431B56DAE86}"/>
              </a:ext>
            </a:extLst>
          </p:cNvPr>
          <p:cNvGrpSpPr/>
          <p:nvPr/>
        </p:nvGrpSpPr>
        <p:grpSpPr>
          <a:xfrm>
            <a:off x="6918043" y="2645510"/>
            <a:ext cx="1976438" cy="1232962"/>
            <a:chOff x="6918043" y="2645510"/>
            <a:chExt cx="1976438" cy="1232962"/>
          </a:xfrm>
        </p:grpSpPr>
        <p:grpSp>
          <p:nvGrpSpPr>
            <p:cNvPr id="114" name="Gruppieren 113">
              <a:extLst>
                <a:ext uri="{FF2B5EF4-FFF2-40B4-BE49-F238E27FC236}">
                  <a16:creationId xmlns:a16="http://schemas.microsoft.com/office/drawing/2014/main" id="{AF4070E2-D6EB-97A0-3B29-65457D801585}"/>
                </a:ext>
              </a:extLst>
            </p:cNvPr>
            <p:cNvGrpSpPr/>
            <p:nvPr/>
          </p:nvGrpSpPr>
          <p:grpSpPr>
            <a:xfrm>
              <a:off x="6918043" y="3122822"/>
              <a:ext cx="871588" cy="627062"/>
              <a:chOff x="5737453" y="3411538"/>
              <a:chExt cx="871588" cy="627062"/>
            </a:xfrm>
          </p:grpSpPr>
          <p:sp>
            <p:nvSpPr>
              <p:cNvPr id="131" name="Rectangle 5">
                <a:extLst>
                  <a:ext uri="{FF2B5EF4-FFF2-40B4-BE49-F238E27FC236}">
                    <a16:creationId xmlns:a16="http://schemas.microsoft.com/office/drawing/2014/main" id="{6286ED93-8405-2CA0-626A-65FAD6A9F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7453" y="3411538"/>
                <a:ext cx="333375" cy="554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6">
                <a:extLst>
                  <a:ext uri="{FF2B5EF4-FFF2-40B4-BE49-F238E27FC236}">
                    <a16:creationId xmlns:a16="http://schemas.microsoft.com/office/drawing/2014/main" id="{4A7A107F-6DCA-8680-9F02-425239BC6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3528" y="3622675"/>
                <a:ext cx="192088" cy="415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7">
                <a:extLst>
                  <a:ext uri="{FF2B5EF4-FFF2-40B4-BE49-F238E27FC236}">
                    <a16:creationId xmlns:a16="http://schemas.microsoft.com/office/drawing/2014/main" id="{44E49AB3-EE26-0C48-0F0E-274C4AABE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5616" y="3411538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5" name="Rectangle 8">
              <a:extLst>
                <a:ext uri="{FF2B5EF4-FFF2-40B4-BE49-F238E27FC236}">
                  <a16:creationId xmlns:a16="http://schemas.microsoft.com/office/drawing/2014/main" id="{11327D4C-1142-527C-6333-0FC646725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7731" y="3122822"/>
              <a:ext cx="66675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9">
              <a:extLst>
                <a:ext uri="{FF2B5EF4-FFF2-40B4-BE49-F238E27FC236}">
                  <a16:creationId xmlns:a16="http://schemas.microsoft.com/office/drawing/2014/main" id="{07E07969-1625-C5C3-0F97-B5E8D3C36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568" y="3397459"/>
              <a:ext cx="377825" cy="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11">
              <a:extLst>
                <a:ext uri="{FF2B5EF4-FFF2-40B4-BE49-F238E27FC236}">
                  <a16:creationId xmlns:a16="http://schemas.microsoft.com/office/drawing/2014/main" id="{B55C6C37-8700-5A71-E919-AB6FC38A2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92843" y="2929147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Line 13">
              <a:extLst>
                <a:ext uri="{FF2B5EF4-FFF2-40B4-BE49-F238E27FC236}">
                  <a16:creationId xmlns:a16="http://schemas.microsoft.com/office/drawing/2014/main" id="{1EF7429B-8BEB-5DF0-FC88-FE04762E4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8718" y="3597484"/>
              <a:ext cx="161925" cy="2809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BCEF1D36-0E8D-F74E-7101-E03F6F181435}"/>
                </a:ext>
              </a:extLst>
            </p:cNvPr>
            <p:cNvSpPr txBox="1"/>
            <p:nvPr/>
          </p:nvSpPr>
          <p:spPr>
            <a:xfrm>
              <a:off x="7431066" y="2645510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5.33 Hz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5609D65-68F5-51DF-6A68-D0C01E739E9E}"/>
                </a:ext>
              </a:extLst>
            </p:cNvPr>
            <p:cNvSpPr/>
            <p:nvPr/>
          </p:nvSpPr>
          <p:spPr>
            <a:xfrm>
              <a:off x="8523872" y="3049378"/>
              <a:ext cx="73444" cy="734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9430D261-9D5E-AADF-0846-019B6EAD6F26}"/>
                </a:ext>
              </a:extLst>
            </p:cNvPr>
            <p:cNvSpPr/>
            <p:nvPr/>
          </p:nvSpPr>
          <p:spPr>
            <a:xfrm>
              <a:off x="7136360" y="2963526"/>
              <a:ext cx="1628775" cy="270307"/>
            </a:xfrm>
            <a:custGeom>
              <a:avLst/>
              <a:gdLst>
                <a:gd name="connsiteX0" fmla="*/ 0 w 1485900"/>
                <a:gd name="connsiteY0" fmla="*/ 0 h 161925"/>
                <a:gd name="connsiteX1" fmla="*/ 1485900 w 1485900"/>
                <a:gd name="connsiteY1" fmla="*/ 161925 h 161925"/>
                <a:gd name="connsiteX0" fmla="*/ 0 w 4943475"/>
                <a:gd name="connsiteY0" fmla="*/ 0 h 1200150"/>
                <a:gd name="connsiteX1" fmla="*/ 4943475 w 4943475"/>
                <a:gd name="connsiteY1" fmla="*/ 1200150 h 1200150"/>
                <a:gd name="connsiteX0" fmla="*/ 0 w 1514475"/>
                <a:gd name="connsiteY0" fmla="*/ 0 h 28575"/>
                <a:gd name="connsiteX1" fmla="*/ 1514475 w 1514475"/>
                <a:gd name="connsiteY1" fmla="*/ 28575 h 28575"/>
                <a:gd name="connsiteX0" fmla="*/ 0 w 1514475"/>
                <a:gd name="connsiteY0" fmla="*/ 133068 h 161643"/>
                <a:gd name="connsiteX1" fmla="*/ 1514475 w 1514475"/>
                <a:gd name="connsiteY1" fmla="*/ 161643 h 161643"/>
                <a:gd name="connsiteX0" fmla="*/ 0 w 1514475"/>
                <a:gd name="connsiteY0" fmla="*/ 175043 h 203618"/>
                <a:gd name="connsiteX1" fmla="*/ 1514475 w 1514475"/>
                <a:gd name="connsiteY1" fmla="*/ 203618 h 203618"/>
                <a:gd name="connsiteX0" fmla="*/ 0 w 1514475"/>
                <a:gd name="connsiteY0" fmla="*/ 164176 h 221326"/>
                <a:gd name="connsiteX1" fmla="*/ 1514475 w 1514475"/>
                <a:gd name="connsiteY1" fmla="*/ 221326 h 221326"/>
                <a:gd name="connsiteX0" fmla="*/ 0 w 1628775"/>
                <a:gd name="connsiteY0" fmla="*/ 167681 h 215306"/>
                <a:gd name="connsiteX1" fmla="*/ 1628775 w 1628775"/>
                <a:gd name="connsiteY1" fmla="*/ 215306 h 215306"/>
                <a:gd name="connsiteX0" fmla="*/ 0 w 1628775"/>
                <a:gd name="connsiteY0" fmla="*/ 222682 h 270307"/>
                <a:gd name="connsiteX1" fmla="*/ 1628775 w 1628775"/>
                <a:gd name="connsiteY1" fmla="*/ 270307 h 27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8775" h="270307">
                  <a:moveTo>
                    <a:pt x="0" y="222682"/>
                  </a:moveTo>
                  <a:cubicBezTo>
                    <a:pt x="419100" y="-66243"/>
                    <a:pt x="1295400" y="-97993"/>
                    <a:pt x="1628775" y="27030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6716A14D-1843-011F-6C37-8E873DD3D1DC}"/>
              </a:ext>
            </a:extLst>
          </p:cNvPr>
          <p:cNvSpPr txBox="1"/>
          <p:nvPr/>
        </p:nvSpPr>
        <p:spPr>
          <a:xfrm>
            <a:off x="8712504" y="350215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F0"/>
                </a:solidFill>
              </a:rPr>
              <a:t>4.5 ppm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0A968C1-05E2-1ED3-EB0F-4698198E5DFE}"/>
              </a:ext>
            </a:extLst>
          </p:cNvPr>
          <p:cNvSpPr txBox="1"/>
          <p:nvPr/>
        </p:nvSpPr>
        <p:spPr>
          <a:xfrm>
            <a:off x="6374592" y="3550409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rgbClr val="00B050"/>
                </a:solidFill>
              </a:rPr>
              <a:t>1.2 ppm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18371AC-2C47-BF66-B7B1-DBA39820A0D6}"/>
              </a:ext>
            </a:extLst>
          </p:cNvPr>
          <p:cNvSpPr txBox="1"/>
          <p:nvPr/>
        </p:nvSpPr>
        <p:spPr>
          <a:xfrm>
            <a:off x="734745" y="854250"/>
            <a:ext cx="5646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Two out of a total of four C atoms are already assigned. Three more carbon atoms are impossible. The signal at 3.3 ppm comes from </a:t>
            </a:r>
            <a:r>
              <a:rPr lang="en-US" b="1"/>
              <a:t>two equivalent methyl groups</a:t>
            </a:r>
            <a:r>
              <a:rPr lang="de-DE"/>
              <a:t>.</a:t>
            </a:r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E367CA20-D3B2-AC1A-AF49-96B9AF0BE274}"/>
              </a:ext>
            </a:extLst>
          </p:cNvPr>
          <p:cNvGrpSpPr/>
          <p:nvPr/>
        </p:nvGrpSpPr>
        <p:grpSpPr>
          <a:xfrm>
            <a:off x="6314306" y="1502211"/>
            <a:ext cx="982662" cy="749300"/>
            <a:chOff x="6507391" y="2085975"/>
            <a:chExt cx="982662" cy="749300"/>
          </a:xfrm>
        </p:grpSpPr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45588236-B8AA-305F-2CBC-C014FE54DAE9}"/>
                </a:ext>
              </a:extLst>
            </p:cNvPr>
            <p:cNvGrpSpPr/>
            <p:nvPr/>
          </p:nvGrpSpPr>
          <p:grpSpPr>
            <a:xfrm>
              <a:off x="6507391" y="2085975"/>
              <a:ext cx="873175" cy="626636"/>
              <a:chOff x="6507391" y="2085975"/>
              <a:chExt cx="873175" cy="626636"/>
            </a:xfrm>
          </p:grpSpPr>
          <p:sp>
            <p:nvSpPr>
              <p:cNvPr id="29" name="Rectangle 14">
                <a:extLst>
                  <a:ext uri="{FF2B5EF4-FFF2-40B4-BE49-F238E27FC236}">
                    <a16:creationId xmlns:a16="http://schemas.microsoft.com/office/drawing/2014/main" id="{E824AEE0-B2DA-9940-585F-D2F804A99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15">
                <a:extLst>
                  <a:ext uri="{FF2B5EF4-FFF2-40B4-BE49-F238E27FC236}">
                    <a16:creationId xmlns:a16="http://schemas.microsoft.com/office/drawing/2014/main" id="{95B85A42-BCBA-90A8-29C6-EC85359DA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2297113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16">
                <a:extLst>
                  <a:ext uri="{FF2B5EF4-FFF2-40B4-BE49-F238E27FC236}">
                    <a16:creationId xmlns:a16="http://schemas.microsoft.com/office/drawing/2014/main" id="{35A0A8C7-023C-463F-571D-C5A70B1D4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Line 17">
              <a:extLst>
                <a:ext uri="{FF2B5EF4-FFF2-40B4-BE49-F238E27FC236}">
                  <a16:creationId xmlns:a16="http://schemas.microsoft.com/office/drawing/2014/main" id="{98171046-585C-0CBF-7DB7-8D809B4C23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28128" y="25558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82398A96-CE32-59D1-B74B-38FA7D52BC8D}"/>
              </a:ext>
            </a:extLst>
          </p:cNvPr>
          <p:cNvGrpSpPr/>
          <p:nvPr/>
        </p:nvGrpSpPr>
        <p:grpSpPr>
          <a:xfrm>
            <a:off x="6330181" y="4354516"/>
            <a:ext cx="966787" cy="813961"/>
            <a:chOff x="6507391" y="4549775"/>
            <a:chExt cx="966787" cy="813961"/>
          </a:xfrm>
        </p:grpSpPr>
        <p:grpSp>
          <p:nvGrpSpPr>
            <p:cNvPr id="97" name="Gruppieren 96">
              <a:extLst>
                <a:ext uri="{FF2B5EF4-FFF2-40B4-BE49-F238E27FC236}">
                  <a16:creationId xmlns:a16="http://schemas.microsoft.com/office/drawing/2014/main" id="{40AE7930-7675-7DD6-E4CE-DAF56977383D}"/>
                </a:ext>
              </a:extLst>
            </p:cNvPr>
            <p:cNvGrpSpPr/>
            <p:nvPr/>
          </p:nvGrpSpPr>
          <p:grpSpPr>
            <a:xfrm>
              <a:off x="6507391" y="4737100"/>
              <a:ext cx="873175" cy="626636"/>
              <a:chOff x="6507391" y="4737100"/>
              <a:chExt cx="873175" cy="626636"/>
            </a:xfrm>
          </p:grpSpPr>
          <p:sp>
            <p:nvSpPr>
              <p:cNvPr id="99" name="Rectangle 18">
                <a:extLst>
                  <a:ext uri="{FF2B5EF4-FFF2-40B4-BE49-F238E27FC236}">
                    <a16:creationId xmlns:a16="http://schemas.microsoft.com/office/drawing/2014/main" id="{A97AD0DA-EFD8-04F0-098A-01D7531E5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19">
                <a:extLst>
                  <a:ext uri="{FF2B5EF4-FFF2-40B4-BE49-F238E27FC236}">
                    <a16:creationId xmlns:a16="http://schemas.microsoft.com/office/drawing/2014/main" id="{7E93F3D3-7730-15DA-C81F-219BC7296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4948238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0">
                <a:extLst>
                  <a:ext uri="{FF2B5EF4-FFF2-40B4-BE49-F238E27FC236}">
                    <a16:creationId xmlns:a16="http://schemas.microsoft.com/office/drawing/2014/main" id="{708DF596-AA58-7746-75BE-189897DA1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4CCFE4DD-2904-B9AE-DDC1-2F24666D4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2253" y="45497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354B8892-E423-2B8E-3A72-9F07BDF7F8BA}"/>
              </a:ext>
            </a:extLst>
          </p:cNvPr>
          <p:cNvSpPr txBox="1"/>
          <p:nvPr/>
        </p:nvSpPr>
        <p:spPr>
          <a:xfrm>
            <a:off x="748214" y="1922493"/>
            <a:ext cx="4322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methyl groups cannot be directly attached to the C</a:t>
            </a:r>
            <a:r>
              <a:rPr lang="en-US">
                <a:solidFill>
                  <a:srgbClr val="00B0F0"/>
                </a:solidFill>
              </a:rPr>
              <a:t>H</a:t>
            </a:r>
            <a:r>
              <a:rPr lang="en-US"/>
              <a:t> group. If they were directly attached, we would see a doublet at </a:t>
            </a:r>
            <a:r>
              <a:rPr lang="en-US" b="1"/>
              <a:t>3.8 ppm</a:t>
            </a:r>
            <a:r>
              <a:rPr lang="de-DE"/>
              <a:t>.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857CB2A7-33E8-07D2-A294-675E5D90ED1E}"/>
              </a:ext>
            </a:extLst>
          </p:cNvPr>
          <p:cNvCxnSpPr>
            <a:cxnSpLocks/>
          </p:cNvCxnSpPr>
          <p:nvPr/>
        </p:nvCxnSpPr>
        <p:spPr>
          <a:xfrm flipV="1">
            <a:off x="7331905" y="3919741"/>
            <a:ext cx="1338738" cy="43477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EFA856E-BF45-B091-99A0-04B1854B3DB4}"/>
              </a:ext>
            </a:extLst>
          </p:cNvPr>
          <p:cNvCxnSpPr>
            <a:cxnSpLocks/>
          </p:cNvCxnSpPr>
          <p:nvPr/>
        </p:nvCxnSpPr>
        <p:spPr>
          <a:xfrm>
            <a:off x="7360162" y="2265060"/>
            <a:ext cx="1310481" cy="59834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feld 120">
            <a:extLst>
              <a:ext uri="{FF2B5EF4-FFF2-40B4-BE49-F238E27FC236}">
                <a16:creationId xmlns:a16="http://schemas.microsoft.com/office/drawing/2014/main" id="{C08877D6-5C0D-ED0F-FD4E-431289016CB0}"/>
              </a:ext>
            </a:extLst>
          </p:cNvPr>
          <p:cNvSpPr txBox="1"/>
          <p:nvPr/>
        </p:nvSpPr>
        <p:spPr>
          <a:xfrm>
            <a:off x="7698282" y="2174982"/>
            <a:ext cx="46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754413E2-CDB1-877F-B48E-F822F7870B40}"/>
              </a:ext>
            </a:extLst>
          </p:cNvPr>
          <p:cNvSpPr txBox="1"/>
          <p:nvPr/>
        </p:nvSpPr>
        <p:spPr>
          <a:xfrm>
            <a:off x="7716795" y="3813962"/>
            <a:ext cx="46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326702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657746 -0.2293472 E" pathEditMode="relative" ptsTypes="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4999 -0.2223113 E" pathEditMode="relative" ptsTypes="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7" grpId="0"/>
      <p:bldP spid="17" grpId="1"/>
      <p:bldP spid="2" grpId="0"/>
      <p:bldP spid="5" grpId="0"/>
      <p:bldP spid="20" grpId="0"/>
      <p:bldP spid="22" grpId="0"/>
      <p:bldP spid="3" grpId="0"/>
      <p:bldP spid="121" grpId="0"/>
      <p:bldP spid="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188913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159E239F-19FB-2A2D-F820-C2B07985901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FA60759-DDDB-BFDA-D3F0-4B42C09E186A}"/>
              </a:ext>
            </a:extLst>
          </p:cNvPr>
          <p:cNvGrpSpPr/>
          <p:nvPr/>
        </p:nvGrpSpPr>
        <p:grpSpPr>
          <a:xfrm>
            <a:off x="1221578" y="5488895"/>
            <a:ext cx="10507389" cy="646331"/>
            <a:chOff x="1221578" y="5488895"/>
            <a:chExt cx="10507389" cy="646331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39C9A9-7BEC-B747-E6FC-E3D62FDE0649}"/>
                </a:ext>
              </a:extLst>
            </p:cNvPr>
            <p:cNvSpPr txBox="1"/>
            <p:nvPr/>
          </p:nvSpPr>
          <p:spPr>
            <a:xfrm>
              <a:off x="1221578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1H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B1BAC98-09B7-08F5-D31D-868C5C7688D0}"/>
                </a:ext>
              </a:extLst>
            </p:cNvPr>
            <p:cNvSpPr txBox="1"/>
            <p:nvPr/>
          </p:nvSpPr>
          <p:spPr>
            <a:xfrm>
              <a:off x="5017131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6H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BB04874-625C-8D47-CF8B-8A9224B4AB72}"/>
                </a:ext>
              </a:extLst>
            </p:cNvPr>
            <p:cNvSpPr txBox="1"/>
            <p:nvPr/>
          </p:nvSpPr>
          <p:spPr>
            <a:xfrm>
              <a:off x="10954396" y="5488895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b="1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3H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A918A47B-3E17-DD78-94AF-AABF73A3E6CB}"/>
              </a:ext>
            </a:extLst>
          </p:cNvPr>
          <p:cNvSpPr txBox="1"/>
          <p:nvPr/>
        </p:nvSpPr>
        <p:spPr>
          <a:xfrm>
            <a:off x="10596605" y="72900"/>
            <a:ext cx="1490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endParaRPr lang="de-DE" sz="3200" baseline="-25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D300B9-B2F8-627C-48F4-28F24A1BCDD7}"/>
              </a:ext>
            </a:extLst>
          </p:cNvPr>
          <p:cNvSpPr txBox="1"/>
          <p:nvPr/>
        </p:nvSpPr>
        <p:spPr>
          <a:xfrm>
            <a:off x="734745" y="139614"/>
            <a:ext cx="564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 short inventory is sufficient for a complete structural elucidation</a:t>
            </a:r>
            <a:r>
              <a:rPr lang="de-DE"/>
              <a:t>.</a:t>
            </a:r>
          </a:p>
        </p:txBody>
      </p:sp>
      <p:grpSp>
        <p:nvGrpSpPr>
          <p:cNvPr id="148" name="CH3-CH">
            <a:extLst>
              <a:ext uri="{FF2B5EF4-FFF2-40B4-BE49-F238E27FC236}">
                <a16:creationId xmlns:a16="http://schemas.microsoft.com/office/drawing/2014/main" id="{760C49B0-E359-6641-0528-341FD879FFC2}"/>
              </a:ext>
            </a:extLst>
          </p:cNvPr>
          <p:cNvGrpSpPr/>
          <p:nvPr/>
        </p:nvGrpSpPr>
        <p:grpSpPr>
          <a:xfrm>
            <a:off x="6374592" y="2645510"/>
            <a:ext cx="3295225" cy="1274231"/>
            <a:chOff x="6374592" y="2645510"/>
            <a:chExt cx="3295225" cy="1274231"/>
          </a:xfrm>
        </p:grpSpPr>
        <p:grpSp>
          <p:nvGrpSpPr>
            <p:cNvPr id="114" name="Gruppieren 113">
              <a:extLst>
                <a:ext uri="{FF2B5EF4-FFF2-40B4-BE49-F238E27FC236}">
                  <a16:creationId xmlns:a16="http://schemas.microsoft.com/office/drawing/2014/main" id="{AF4070E2-D6EB-97A0-3B29-65457D801585}"/>
                </a:ext>
              </a:extLst>
            </p:cNvPr>
            <p:cNvGrpSpPr/>
            <p:nvPr/>
          </p:nvGrpSpPr>
          <p:grpSpPr>
            <a:xfrm>
              <a:off x="6918043" y="3122822"/>
              <a:ext cx="871588" cy="627062"/>
              <a:chOff x="5737453" y="3411538"/>
              <a:chExt cx="871588" cy="627062"/>
            </a:xfrm>
          </p:grpSpPr>
          <p:sp>
            <p:nvSpPr>
              <p:cNvPr id="131" name="Rectangle 5">
                <a:extLst>
                  <a:ext uri="{FF2B5EF4-FFF2-40B4-BE49-F238E27FC236}">
                    <a16:creationId xmlns:a16="http://schemas.microsoft.com/office/drawing/2014/main" id="{6286ED93-8405-2CA0-626A-65FAD6A9F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7453" y="3411538"/>
                <a:ext cx="333375" cy="554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6">
                <a:extLst>
                  <a:ext uri="{FF2B5EF4-FFF2-40B4-BE49-F238E27FC236}">
                    <a16:creationId xmlns:a16="http://schemas.microsoft.com/office/drawing/2014/main" id="{4A7A107F-6DCA-8680-9F02-425239BC6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3528" y="3622675"/>
                <a:ext cx="192088" cy="415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7">
                <a:extLst>
                  <a:ext uri="{FF2B5EF4-FFF2-40B4-BE49-F238E27FC236}">
                    <a16:creationId xmlns:a16="http://schemas.microsoft.com/office/drawing/2014/main" id="{44E49AB3-EE26-0C48-0F0E-274C4AABE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5616" y="3411538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5" name="Rectangle 8">
              <a:extLst>
                <a:ext uri="{FF2B5EF4-FFF2-40B4-BE49-F238E27FC236}">
                  <a16:creationId xmlns:a16="http://schemas.microsoft.com/office/drawing/2014/main" id="{11327D4C-1142-527C-6333-0FC646725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7731" y="3122822"/>
              <a:ext cx="66675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6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9">
              <a:extLst>
                <a:ext uri="{FF2B5EF4-FFF2-40B4-BE49-F238E27FC236}">
                  <a16:creationId xmlns:a16="http://schemas.microsoft.com/office/drawing/2014/main" id="{07E07969-1625-C5C3-0F97-B5E8D3C36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568" y="3397459"/>
              <a:ext cx="377825" cy="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11">
              <a:extLst>
                <a:ext uri="{FF2B5EF4-FFF2-40B4-BE49-F238E27FC236}">
                  <a16:creationId xmlns:a16="http://schemas.microsoft.com/office/drawing/2014/main" id="{B55C6C37-8700-5A71-E919-AB6FC38A2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92843" y="2929147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Line 13">
              <a:extLst>
                <a:ext uri="{FF2B5EF4-FFF2-40B4-BE49-F238E27FC236}">
                  <a16:creationId xmlns:a16="http://schemas.microsoft.com/office/drawing/2014/main" id="{1EF7429B-8BEB-5DF0-FC88-FE04762E4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8718" y="3597484"/>
              <a:ext cx="161925" cy="28098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BCEF1D36-0E8D-F74E-7101-E03F6F181435}"/>
                </a:ext>
              </a:extLst>
            </p:cNvPr>
            <p:cNvSpPr txBox="1"/>
            <p:nvPr/>
          </p:nvSpPr>
          <p:spPr>
            <a:xfrm>
              <a:off x="7431066" y="2645510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5.33 Hz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5609D65-68F5-51DF-6A68-D0C01E739E9E}"/>
                </a:ext>
              </a:extLst>
            </p:cNvPr>
            <p:cNvSpPr/>
            <p:nvPr/>
          </p:nvSpPr>
          <p:spPr>
            <a:xfrm>
              <a:off x="8523872" y="3049378"/>
              <a:ext cx="73444" cy="734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9430D261-9D5E-AADF-0846-019B6EAD6F26}"/>
                </a:ext>
              </a:extLst>
            </p:cNvPr>
            <p:cNvSpPr/>
            <p:nvPr/>
          </p:nvSpPr>
          <p:spPr>
            <a:xfrm>
              <a:off x="7136360" y="2963526"/>
              <a:ext cx="1628775" cy="270307"/>
            </a:xfrm>
            <a:custGeom>
              <a:avLst/>
              <a:gdLst>
                <a:gd name="connsiteX0" fmla="*/ 0 w 1485900"/>
                <a:gd name="connsiteY0" fmla="*/ 0 h 161925"/>
                <a:gd name="connsiteX1" fmla="*/ 1485900 w 1485900"/>
                <a:gd name="connsiteY1" fmla="*/ 161925 h 161925"/>
                <a:gd name="connsiteX0" fmla="*/ 0 w 4943475"/>
                <a:gd name="connsiteY0" fmla="*/ 0 h 1200150"/>
                <a:gd name="connsiteX1" fmla="*/ 4943475 w 4943475"/>
                <a:gd name="connsiteY1" fmla="*/ 1200150 h 1200150"/>
                <a:gd name="connsiteX0" fmla="*/ 0 w 1514475"/>
                <a:gd name="connsiteY0" fmla="*/ 0 h 28575"/>
                <a:gd name="connsiteX1" fmla="*/ 1514475 w 1514475"/>
                <a:gd name="connsiteY1" fmla="*/ 28575 h 28575"/>
                <a:gd name="connsiteX0" fmla="*/ 0 w 1514475"/>
                <a:gd name="connsiteY0" fmla="*/ 133068 h 161643"/>
                <a:gd name="connsiteX1" fmla="*/ 1514475 w 1514475"/>
                <a:gd name="connsiteY1" fmla="*/ 161643 h 161643"/>
                <a:gd name="connsiteX0" fmla="*/ 0 w 1514475"/>
                <a:gd name="connsiteY0" fmla="*/ 175043 h 203618"/>
                <a:gd name="connsiteX1" fmla="*/ 1514475 w 1514475"/>
                <a:gd name="connsiteY1" fmla="*/ 203618 h 203618"/>
                <a:gd name="connsiteX0" fmla="*/ 0 w 1514475"/>
                <a:gd name="connsiteY0" fmla="*/ 164176 h 221326"/>
                <a:gd name="connsiteX1" fmla="*/ 1514475 w 1514475"/>
                <a:gd name="connsiteY1" fmla="*/ 221326 h 221326"/>
                <a:gd name="connsiteX0" fmla="*/ 0 w 1628775"/>
                <a:gd name="connsiteY0" fmla="*/ 167681 h 215306"/>
                <a:gd name="connsiteX1" fmla="*/ 1628775 w 1628775"/>
                <a:gd name="connsiteY1" fmla="*/ 215306 h 215306"/>
                <a:gd name="connsiteX0" fmla="*/ 0 w 1628775"/>
                <a:gd name="connsiteY0" fmla="*/ 222682 h 270307"/>
                <a:gd name="connsiteX1" fmla="*/ 1628775 w 1628775"/>
                <a:gd name="connsiteY1" fmla="*/ 270307 h 27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8775" h="270307">
                  <a:moveTo>
                    <a:pt x="0" y="222682"/>
                  </a:moveTo>
                  <a:cubicBezTo>
                    <a:pt x="419100" y="-66243"/>
                    <a:pt x="1295400" y="-97993"/>
                    <a:pt x="1628775" y="27030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6716A14D-1843-011F-6C37-8E873DD3D1DC}"/>
                </a:ext>
              </a:extLst>
            </p:cNvPr>
            <p:cNvSpPr txBox="1"/>
            <p:nvPr/>
          </p:nvSpPr>
          <p:spPr>
            <a:xfrm>
              <a:off x="8712504" y="3502157"/>
              <a:ext cx="957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>
                  <a:solidFill>
                    <a:srgbClr val="00B0F0"/>
                  </a:solidFill>
                </a:rPr>
                <a:t>4.5 ppm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50A968C1-05E2-1ED3-EB0F-4698198E5DFE}"/>
                </a:ext>
              </a:extLst>
            </p:cNvPr>
            <p:cNvSpPr txBox="1"/>
            <p:nvPr/>
          </p:nvSpPr>
          <p:spPr>
            <a:xfrm>
              <a:off x="6374592" y="3550409"/>
              <a:ext cx="957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>
                  <a:solidFill>
                    <a:srgbClr val="00B050"/>
                  </a:solidFill>
                </a:rPr>
                <a:t>1.2 ppm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E367CA20-D3B2-AC1A-AF49-96B9AF0BE274}"/>
              </a:ext>
            </a:extLst>
          </p:cNvPr>
          <p:cNvGrpSpPr/>
          <p:nvPr/>
        </p:nvGrpSpPr>
        <p:grpSpPr>
          <a:xfrm>
            <a:off x="6314306" y="1502211"/>
            <a:ext cx="982662" cy="749300"/>
            <a:chOff x="6507391" y="2085975"/>
            <a:chExt cx="982662" cy="749300"/>
          </a:xfrm>
        </p:grpSpPr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45588236-B8AA-305F-2CBC-C014FE54DAE9}"/>
                </a:ext>
              </a:extLst>
            </p:cNvPr>
            <p:cNvGrpSpPr/>
            <p:nvPr/>
          </p:nvGrpSpPr>
          <p:grpSpPr>
            <a:xfrm>
              <a:off x="6507391" y="2085975"/>
              <a:ext cx="873175" cy="626636"/>
              <a:chOff x="6507391" y="2085975"/>
              <a:chExt cx="873175" cy="626636"/>
            </a:xfrm>
          </p:grpSpPr>
          <p:sp>
            <p:nvSpPr>
              <p:cNvPr id="29" name="Rectangle 14">
                <a:extLst>
                  <a:ext uri="{FF2B5EF4-FFF2-40B4-BE49-F238E27FC236}">
                    <a16:creationId xmlns:a16="http://schemas.microsoft.com/office/drawing/2014/main" id="{E824AEE0-B2DA-9940-585F-D2F804A99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15">
                <a:extLst>
                  <a:ext uri="{FF2B5EF4-FFF2-40B4-BE49-F238E27FC236}">
                    <a16:creationId xmlns:a16="http://schemas.microsoft.com/office/drawing/2014/main" id="{95B85A42-BCBA-90A8-29C6-EC85359DA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2297113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16">
                <a:extLst>
                  <a:ext uri="{FF2B5EF4-FFF2-40B4-BE49-F238E27FC236}">
                    <a16:creationId xmlns:a16="http://schemas.microsoft.com/office/drawing/2014/main" id="{35A0A8C7-023C-463F-571D-C5A70B1D4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Line 17">
              <a:extLst>
                <a:ext uri="{FF2B5EF4-FFF2-40B4-BE49-F238E27FC236}">
                  <a16:creationId xmlns:a16="http://schemas.microsoft.com/office/drawing/2014/main" id="{98171046-585C-0CBF-7DB7-8D809B4C23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28128" y="25558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82398A96-CE32-59D1-B74B-38FA7D52BC8D}"/>
              </a:ext>
            </a:extLst>
          </p:cNvPr>
          <p:cNvGrpSpPr/>
          <p:nvPr/>
        </p:nvGrpSpPr>
        <p:grpSpPr>
          <a:xfrm>
            <a:off x="6330181" y="4354516"/>
            <a:ext cx="966787" cy="813961"/>
            <a:chOff x="6507391" y="4549775"/>
            <a:chExt cx="966787" cy="813961"/>
          </a:xfrm>
        </p:grpSpPr>
        <p:grpSp>
          <p:nvGrpSpPr>
            <p:cNvPr id="97" name="Gruppieren 96">
              <a:extLst>
                <a:ext uri="{FF2B5EF4-FFF2-40B4-BE49-F238E27FC236}">
                  <a16:creationId xmlns:a16="http://schemas.microsoft.com/office/drawing/2014/main" id="{40AE7930-7675-7DD6-E4CE-DAF56977383D}"/>
                </a:ext>
              </a:extLst>
            </p:cNvPr>
            <p:cNvGrpSpPr/>
            <p:nvPr/>
          </p:nvGrpSpPr>
          <p:grpSpPr>
            <a:xfrm>
              <a:off x="6507391" y="4737100"/>
              <a:ext cx="873175" cy="626636"/>
              <a:chOff x="6507391" y="4737100"/>
              <a:chExt cx="873175" cy="626636"/>
            </a:xfrm>
          </p:grpSpPr>
          <p:sp>
            <p:nvSpPr>
              <p:cNvPr id="99" name="Rectangle 18">
                <a:extLst>
                  <a:ext uri="{FF2B5EF4-FFF2-40B4-BE49-F238E27FC236}">
                    <a16:creationId xmlns:a16="http://schemas.microsoft.com/office/drawing/2014/main" id="{A97AD0DA-EFD8-04F0-098A-01D7531E5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19">
                <a:extLst>
                  <a:ext uri="{FF2B5EF4-FFF2-40B4-BE49-F238E27FC236}">
                    <a16:creationId xmlns:a16="http://schemas.microsoft.com/office/drawing/2014/main" id="{7E93F3D3-7730-15DA-C81F-219BC7296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4948238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0">
                <a:extLst>
                  <a:ext uri="{FF2B5EF4-FFF2-40B4-BE49-F238E27FC236}">
                    <a16:creationId xmlns:a16="http://schemas.microsoft.com/office/drawing/2014/main" id="{708DF596-AA58-7746-75BE-189897DA1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4CCFE4DD-2904-B9AE-DDC1-2F24666D4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2253" y="4549775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D8551506-4B15-DEBB-D03C-DEBC421938D5}"/>
              </a:ext>
            </a:extLst>
          </p:cNvPr>
          <p:cNvSpPr txBox="1"/>
          <p:nvPr/>
        </p:nvSpPr>
        <p:spPr>
          <a:xfrm>
            <a:off x="734745" y="824170"/>
            <a:ext cx="3946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molecular formula :		C</a:t>
            </a:r>
            <a:r>
              <a:rPr lang="de-DE" baseline="-25000"/>
              <a:t>4</a:t>
            </a:r>
            <a:r>
              <a:rPr lang="de-DE"/>
              <a:t>H</a:t>
            </a:r>
            <a:r>
              <a:rPr lang="de-DE" baseline="-25000"/>
              <a:t>10</a:t>
            </a:r>
            <a:r>
              <a:rPr lang="de-DE"/>
              <a:t>O</a:t>
            </a:r>
            <a:r>
              <a:rPr lang="de-DE" baseline="-25000"/>
              <a:t>2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6EA9CEC-48E4-4AC8-6940-4ED30ED193D7}"/>
              </a:ext>
            </a:extLst>
          </p:cNvPr>
          <p:cNvSpPr txBox="1"/>
          <p:nvPr/>
        </p:nvSpPr>
        <p:spPr>
          <a:xfrm>
            <a:off x="734745" y="1231727"/>
            <a:ext cx="378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known fragments :		C</a:t>
            </a:r>
            <a:r>
              <a:rPr lang="de-DE" baseline="-25000"/>
              <a:t>4</a:t>
            </a:r>
            <a:r>
              <a:rPr lang="de-DE"/>
              <a:t>H</a:t>
            </a:r>
            <a:r>
              <a:rPr lang="de-DE" baseline="-25000"/>
              <a:t>10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9280EA2F-4387-1771-69E7-CB8FBC1CFAAE}"/>
              </a:ext>
            </a:extLst>
          </p:cNvPr>
          <p:cNvSpPr txBox="1"/>
          <p:nvPr/>
        </p:nvSpPr>
        <p:spPr>
          <a:xfrm>
            <a:off x="734745" y="1610787"/>
            <a:ext cx="388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missing :			O</a:t>
            </a:r>
            <a:r>
              <a:rPr lang="de-DE" baseline="-25000"/>
              <a:t>2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094A3B90-751D-257F-6580-6F87FA608DA2}"/>
              </a:ext>
            </a:extLst>
          </p:cNvPr>
          <p:cNvSpPr txBox="1"/>
          <p:nvPr/>
        </p:nvSpPr>
        <p:spPr>
          <a:xfrm>
            <a:off x="734745" y="2170070"/>
            <a:ext cx="4282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This results in a single option for the final structure</a:t>
            </a:r>
            <a:r>
              <a:rPr lang="de-DE"/>
              <a:t>.</a:t>
            </a:r>
          </a:p>
        </p:txBody>
      </p:sp>
      <p:sp>
        <p:nvSpPr>
          <p:cNvPr id="128" name="Rectangle 10">
            <a:extLst>
              <a:ext uri="{FF2B5EF4-FFF2-40B4-BE49-F238E27FC236}">
                <a16:creationId xmlns:a16="http://schemas.microsoft.com/office/drawing/2014/main" id="{5938ADF8-B8A9-EEF7-23B5-C6EC2683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3897" y="2447916"/>
            <a:ext cx="35907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">
            <a:extLst>
              <a:ext uri="{FF2B5EF4-FFF2-40B4-BE49-F238E27FC236}">
                <a16:creationId xmlns:a16="http://schemas.microsoft.com/office/drawing/2014/main" id="{E623021A-9129-2A83-B392-0E1CB0F3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3897" y="3792528"/>
            <a:ext cx="35907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50" name="Gruppieren 149">
            <a:extLst>
              <a:ext uri="{FF2B5EF4-FFF2-40B4-BE49-F238E27FC236}">
                <a16:creationId xmlns:a16="http://schemas.microsoft.com/office/drawing/2014/main" id="{64CF7AED-0639-ABD4-7757-B33C3FBAC7F9}"/>
              </a:ext>
            </a:extLst>
          </p:cNvPr>
          <p:cNvGrpSpPr/>
          <p:nvPr/>
        </p:nvGrpSpPr>
        <p:grpSpPr>
          <a:xfrm>
            <a:off x="7689022" y="1795453"/>
            <a:ext cx="982662" cy="749300"/>
            <a:chOff x="7689022" y="1795453"/>
            <a:chExt cx="982662" cy="749300"/>
          </a:xfrm>
        </p:grpSpPr>
        <p:grpSp>
          <p:nvGrpSpPr>
            <p:cNvPr id="135" name="Gruppieren 134">
              <a:extLst>
                <a:ext uri="{FF2B5EF4-FFF2-40B4-BE49-F238E27FC236}">
                  <a16:creationId xmlns:a16="http://schemas.microsoft.com/office/drawing/2014/main" id="{A4FD8A13-A9D1-0EE5-1A69-1C50EB505D27}"/>
                </a:ext>
              </a:extLst>
            </p:cNvPr>
            <p:cNvGrpSpPr/>
            <p:nvPr/>
          </p:nvGrpSpPr>
          <p:grpSpPr>
            <a:xfrm>
              <a:off x="7689022" y="1795453"/>
              <a:ext cx="873175" cy="626636"/>
              <a:chOff x="6507391" y="2085975"/>
              <a:chExt cx="873175" cy="626636"/>
            </a:xfrm>
          </p:grpSpPr>
          <p:sp>
            <p:nvSpPr>
              <p:cNvPr id="142" name="Rectangle 14">
                <a:extLst>
                  <a:ext uri="{FF2B5EF4-FFF2-40B4-BE49-F238E27FC236}">
                    <a16:creationId xmlns:a16="http://schemas.microsoft.com/office/drawing/2014/main" id="{297ED2E6-703D-480B-E941-9B60E0B8D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15">
                <a:extLst>
                  <a:ext uri="{FF2B5EF4-FFF2-40B4-BE49-F238E27FC236}">
                    <a16:creationId xmlns:a16="http://schemas.microsoft.com/office/drawing/2014/main" id="{39891981-666C-6623-8E88-7E791BB78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2297113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16">
                <a:extLst>
                  <a:ext uri="{FF2B5EF4-FFF2-40B4-BE49-F238E27FC236}">
                    <a16:creationId xmlns:a16="http://schemas.microsoft.com/office/drawing/2014/main" id="{A1A3CF76-D807-48EC-2227-1D04D90CF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2085975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6" name="Line 17">
              <a:extLst>
                <a:ext uri="{FF2B5EF4-FFF2-40B4-BE49-F238E27FC236}">
                  <a16:creationId xmlns:a16="http://schemas.microsoft.com/office/drawing/2014/main" id="{86A84BF3-56DD-6161-9CA8-8E017069CC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509759" y="2265353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49" name="Gruppieren 148">
            <a:extLst>
              <a:ext uri="{FF2B5EF4-FFF2-40B4-BE49-F238E27FC236}">
                <a16:creationId xmlns:a16="http://schemas.microsoft.com/office/drawing/2014/main" id="{947E0106-D08F-2008-90EF-51A3A87765F5}"/>
              </a:ext>
            </a:extLst>
          </p:cNvPr>
          <p:cNvGrpSpPr/>
          <p:nvPr/>
        </p:nvGrpSpPr>
        <p:grpSpPr>
          <a:xfrm>
            <a:off x="7689022" y="4259253"/>
            <a:ext cx="966787" cy="813961"/>
            <a:chOff x="7689022" y="4259253"/>
            <a:chExt cx="966787" cy="813961"/>
          </a:xfrm>
        </p:grpSpPr>
        <p:grpSp>
          <p:nvGrpSpPr>
            <p:cNvPr id="137" name="Gruppieren 136">
              <a:extLst>
                <a:ext uri="{FF2B5EF4-FFF2-40B4-BE49-F238E27FC236}">
                  <a16:creationId xmlns:a16="http://schemas.microsoft.com/office/drawing/2014/main" id="{8637A03E-C4E3-158E-C110-D5FDD874D6F2}"/>
                </a:ext>
              </a:extLst>
            </p:cNvPr>
            <p:cNvGrpSpPr/>
            <p:nvPr/>
          </p:nvGrpSpPr>
          <p:grpSpPr>
            <a:xfrm>
              <a:off x="7689022" y="4446578"/>
              <a:ext cx="873175" cy="626636"/>
              <a:chOff x="6507391" y="4737100"/>
              <a:chExt cx="873175" cy="626636"/>
            </a:xfrm>
          </p:grpSpPr>
          <p:sp>
            <p:nvSpPr>
              <p:cNvPr id="139" name="Rectangle 18">
                <a:extLst>
                  <a:ext uri="{FF2B5EF4-FFF2-40B4-BE49-F238E27FC236}">
                    <a16:creationId xmlns:a16="http://schemas.microsoft.com/office/drawing/2014/main" id="{AFA33F87-0D08-4301-A6EE-86B8EC9D24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39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19">
                <a:extLst>
                  <a:ext uri="{FF2B5EF4-FFF2-40B4-BE49-F238E27FC236}">
                    <a16:creationId xmlns:a16="http://schemas.microsoft.com/office/drawing/2014/main" id="{F453D61A-E45B-7B31-58E0-62EF58C8C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3466" y="4948238"/>
                <a:ext cx="19236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2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20">
                <a:extLst>
                  <a:ext uri="{FF2B5EF4-FFF2-40B4-BE49-F238E27FC236}">
                    <a16:creationId xmlns:a16="http://schemas.microsoft.com/office/drawing/2014/main" id="{178AF01D-7200-7505-C38E-34312B0A4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7141" y="4737100"/>
                <a:ext cx="333425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3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0D4CAAA2-DA3F-2248-A887-6BADFE0C15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93884" y="4259253"/>
              <a:ext cx="161925" cy="27940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4614BDA6-E16D-0004-E9EA-2527A5B39A22}"/>
              </a:ext>
            </a:extLst>
          </p:cNvPr>
          <p:cNvSpPr/>
          <p:nvPr/>
        </p:nvSpPr>
        <p:spPr>
          <a:xfrm>
            <a:off x="3401778" y="785945"/>
            <a:ext cx="970873" cy="1270264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AEF986C-520D-93E8-EE54-8CCEE5FD034E}"/>
              </a:ext>
            </a:extLst>
          </p:cNvPr>
          <p:cNvSpPr txBox="1"/>
          <p:nvPr/>
        </p:nvSpPr>
        <p:spPr>
          <a:xfrm>
            <a:off x="5423780" y="50750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3.3 ppm</a:t>
            </a:r>
          </a:p>
        </p:txBody>
      </p:sp>
    </p:spTree>
    <p:extLst>
      <p:ext uri="{BB962C8B-B14F-4D97-AF65-F5344CB8AC3E}">
        <p14:creationId xmlns:p14="http://schemas.microsoft.com/office/powerpoint/2010/main" val="4000712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27556 4.275911E-02 E" pathEditMode="relative" ptsTypes="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00"/>
                            </p:stCondLst>
                            <p:childTnLst>
                              <p:par>
                                <p:cTn id="5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14535 -1.389081E-02 E" pathEditMode="relative" ptsTypes="">
                                      <p:cBhvr>
                                        <p:cTn id="5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1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200"/>
                            </p:stCondLst>
                            <p:childTnLst>
                              <p:par>
                                <p:cTn id="6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2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7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85185E-6 L 0.13855 -0.0307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-155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85185E-6 L 0.13308 -0.4224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-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/>
      <p:bldP spid="2" grpId="0"/>
      <p:bldP spid="11" grpId="0"/>
      <p:bldP spid="19" grpId="0"/>
      <p:bldP spid="119" grpId="0"/>
      <p:bldP spid="123" grpId="0"/>
      <p:bldP spid="128" grpId="0"/>
      <p:bldP spid="130" grpId="0"/>
      <p:bldP spid="3" grpId="0" animBg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46">
            <a:extLst>
              <a:ext uri="{FF2B5EF4-FFF2-40B4-BE49-F238E27FC236}">
                <a16:creationId xmlns:a16="http://schemas.microsoft.com/office/drawing/2014/main" id="{C29A67C4-B017-440D-9E42-84EC59C3A0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" name="Group 47">
            <a:extLst>
              <a:ext uri="{FF2B5EF4-FFF2-40B4-BE49-F238E27FC236}">
                <a16:creationId xmlns:a16="http://schemas.microsoft.com/office/drawing/2014/main" id="{CA0C7911-CDF8-4415-8E1E-928D623D6090}"/>
              </a:ext>
            </a:extLst>
          </p:cNvPr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6" name="Rectangle 48">
              <a:extLst>
                <a:ext uri="{FF2B5EF4-FFF2-40B4-BE49-F238E27FC236}">
                  <a16:creationId xmlns:a16="http://schemas.microsoft.com/office/drawing/2014/main" id="{E22D7C23-1A24-4271-A04F-18809C22086F}"/>
                </a:ext>
              </a:extLst>
            </p:cNvPr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49">
              <a:extLst>
                <a:ext uri="{FF2B5EF4-FFF2-40B4-BE49-F238E27FC236}">
                  <a16:creationId xmlns:a16="http://schemas.microsoft.com/office/drawing/2014/main" id="{35F4F2D5-36AA-498F-AFE5-E4567327C8AC}"/>
                </a:ext>
              </a:extLst>
            </p:cNvPr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Contributions</a:t>
              </a:r>
            </a:p>
          </p:txBody>
        </p:sp>
      </p:grpSp>
      <p:grpSp>
        <p:nvGrpSpPr>
          <p:cNvPr id="8" name="Group 142">
            <a:extLst>
              <a:ext uri="{FF2B5EF4-FFF2-40B4-BE49-F238E27FC236}">
                <a16:creationId xmlns:a16="http://schemas.microsoft.com/office/drawing/2014/main" id="{7503BA74-AE5B-4CE1-A1D1-C9A42B9B3EDC}"/>
              </a:ext>
            </a:extLst>
          </p:cNvPr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9" name="Group 86">
              <a:extLst>
                <a:ext uri="{FF2B5EF4-FFF2-40B4-BE49-F238E27FC236}">
                  <a16:creationId xmlns:a16="http://schemas.microsoft.com/office/drawing/2014/main" id="{7ECF547B-9E59-4354-B15D-8253F163DB3E}"/>
                </a:ext>
              </a:extLst>
            </p:cNvPr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76" name="Group 85">
                <a:extLst>
                  <a:ext uri="{FF2B5EF4-FFF2-40B4-BE49-F238E27FC236}">
                    <a16:creationId xmlns:a16="http://schemas.microsoft.com/office/drawing/2014/main" id="{D4E5299D-2A9D-4C22-AF45-D286EC508507}"/>
                  </a:ext>
                </a:extLst>
              </p:cNvPr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80" name="Freeform 134">
                  <a:extLst>
                    <a:ext uri="{FF2B5EF4-FFF2-40B4-BE49-F238E27FC236}">
                      <a16:creationId xmlns:a16="http://schemas.microsoft.com/office/drawing/2014/main" id="{9B495CC8-3BBD-4DD3-AF3A-A83938C56A24}"/>
                    </a:ext>
                  </a:extLst>
                </p:cNvPr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1" name="Group 135">
                  <a:extLst>
                    <a:ext uri="{FF2B5EF4-FFF2-40B4-BE49-F238E27FC236}">
                      <a16:creationId xmlns:a16="http://schemas.microsoft.com/office/drawing/2014/main" id="{1F54ACF6-40F9-457F-8315-A048880125D0}"/>
                    </a:ext>
                  </a:extLst>
                </p:cNvPr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82" name="Freeform 114">
                    <a:extLst>
                      <a:ext uri="{FF2B5EF4-FFF2-40B4-BE49-F238E27FC236}">
                        <a16:creationId xmlns:a16="http://schemas.microsoft.com/office/drawing/2014/main" id="{A66AEE66-6410-46B1-901F-B9CECDBA2F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" name="Freeform 137">
                    <a:extLst>
                      <a:ext uri="{FF2B5EF4-FFF2-40B4-BE49-F238E27FC236}">
                        <a16:creationId xmlns:a16="http://schemas.microsoft.com/office/drawing/2014/main" id="{CFBDCC3B-80A4-4532-91E5-19CBC1763A43}"/>
                      </a:ext>
                    </a:extLst>
                  </p:cNvPr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77" name="Group 27">
                <a:extLst>
                  <a:ext uri="{FF2B5EF4-FFF2-40B4-BE49-F238E27FC236}">
                    <a16:creationId xmlns:a16="http://schemas.microsoft.com/office/drawing/2014/main" id="{454B2495-8A02-4BCB-9CF0-4BFA9F5C64B3}"/>
                  </a:ext>
                </a:extLst>
              </p:cNvPr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78" name="Oval 28">
                  <a:extLst>
                    <a:ext uri="{FF2B5EF4-FFF2-40B4-BE49-F238E27FC236}">
                      <a16:creationId xmlns:a16="http://schemas.microsoft.com/office/drawing/2014/main" id="{88C67DA8-686F-4845-B805-66FD49692E19}"/>
                    </a:ext>
                  </a:extLst>
                </p:cNvPr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Rectangle 5">
                  <a:extLst>
                    <a:ext uri="{FF2B5EF4-FFF2-40B4-BE49-F238E27FC236}">
                      <a16:creationId xmlns:a16="http://schemas.microsoft.com/office/drawing/2014/main" id="{7A6A420A-8457-4E1F-BD38-B64B14A5AC00}"/>
                    </a:ext>
                  </a:extLst>
                </p:cNvPr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84">
              <a:extLst>
                <a:ext uri="{FF2B5EF4-FFF2-40B4-BE49-F238E27FC236}">
                  <a16:creationId xmlns:a16="http://schemas.microsoft.com/office/drawing/2014/main" id="{D3AEFC60-5B10-4AB2-9D40-6CE6FF4649EB}"/>
                </a:ext>
              </a:extLst>
            </p:cNvPr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70" name="Group 42">
                <a:extLst>
                  <a:ext uri="{FF2B5EF4-FFF2-40B4-BE49-F238E27FC236}">
                    <a16:creationId xmlns:a16="http://schemas.microsoft.com/office/drawing/2014/main" id="{8C0DC401-9966-4BCD-B1B1-5FC42E5D8886}"/>
                  </a:ext>
                </a:extLst>
              </p:cNvPr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74" name="Oval 43">
                  <a:extLst>
                    <a:ext uri="{FF2B5EF4-FFF2-40B4-BE49-F238E27FC236}">
                      <a16:creationId xmlns:a16="http://schemas.microsoft.com/office/drawing/2014/main" id="{5220763E-F7CF-440F-9CFB-25B9B28B2935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Rectangle 3">
                  <a:extLst>
                    <a:ext uri="{FF2B5EF4-FFF2-40B4-BE49-F238E27FC236}">
                      <a16:creationId xmlns:a16="http://schemas.microsoft.com/office/drawing/2014/main" id="{DF67C7BC-0FA3-4B10-BD84-679B7B463AF6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83">
                <a:extLst>
                  <a:ext uri="{FF2B5EF4-FFF2-40B4-BE49-F238E27FC236}">
                    <a16:creationId xmlns:a16="http://schemas.microsoft.com/office/drawing/2014/main" id="{F860D0C0-515F-4099-A08C-267D6323078E}"/>
                  </a:ext>
                </a:extLst>
              </p:cNvPr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72" name="Freeform 114">
                  <a:extLst>
                    <a:ext uri="{FF2B5EF4-FFF2-40B4-BE49-F238E27FC236}">
                      <a16:creationId xmlns:a16="http://schemas.microsoft.com/office/drawing/2014/main" id="{1D0E5D90-73BD-433F-A94C-E98C720180EB}"/>
                    </a:ext>
                  </a:extLst>
                </p:cNvPr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Freeform 63">
                  <a:extLst>
                    <a:ext uri="{FF2B5EF4-FFF2-40B4-BE49-F238E27FC236}">
                      <a16:creationId xmlns:a16="http://schemas.microsoft.com/office/drawing/2014/main" id="{33E227B9-626C-44A5-9B6D-D3560A558590}"/>
                    </a:ext>
                  </a:extLst>
                </p:cNvPr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36">
              <a:extLst>
                <a:ext uri="{FF2B5EF4-FFF2-40B4-BE49-F238E27FC236}">
                  <a16:creationId xmlns:a16="http://schemas.microsoft.com/office/drawing/2014/main" id="{FA5A52B4-0AFE-48D5-BE62-BCE25E1A3D94}"/>
                </a:ext>
              </a:extLst>
            </p:cNvPr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60" name="Group 32">
                <a:extLst>
                  <a:ext uri="{FF2B5EF4-FFF2-40B4-BE49-F238E27FC236}">
                    <a16:creationId xmlns:a16="http://schemas.microsoft.com/office/drawing/2014/main" id="{2E9F7DF4-8EB0-4634-82FB-C96FD085879E}"/>
                  </a:ext>
                </a:extLst>
              </p:cNvPr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68" name="Freeform 33">
                  <a:extLst>
                    <a:ext uri="{FF2B5EF4-FFF2-40B4-BE49-F238E27FC236}">
                      <a16:creationId xmlns:a16="http://schemas.microsoft.com/office/drawing/2014/main" id="{FAF677EE-5C19-4A22-9251-A833E6881D64}"/>
                    </a:ext>
                  </a:extLst>
                </p:cNvPr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34">
                  <a:extLst>
                    <a:ext uri="{FF2B5EF4-FFF2-40B4-BE49-F238E27FC236}">
                      <a16:creationId xmlns:a16="http://schemas.microsoft.com/office/drawing/2014/main" id="{CCA313F9-01F4-4645-ADE2-1463569103F4}"/>
                    </a:ext>
                  </a:extLst>
                </p:cNvPr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1" name="Group 35">
                <a:extLst>
                  <a:ext uri="{FF2B5EF4-FFF2-40B4-BE49-F238E27FC236}">
                    <a16:creationId xmlns:a16="http://schemas.microsoft.com/office/drawing/2014/main" id="{C8141698-33FB-4A9F-9E39-5532A54CA68E}"/>
                  </a:ext>
                </a:extLst>
              </p:cNvPr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62" name="Freeform 16">
                  <a:extLst>
                    <a:ext uri="{FF2B5EF4-FFF2-40B4-BE49-F238E27FC236}">
                      <a16:creationId xmlns:a16="http://schemas.microsoft.com/office/drawing/2014/main" id="{C7FCA414-9E10-425F-B2A5-F461BF721730}"/>
                    </a:ext>
                  </a:extLst>
                </p:cNvPr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3" name="Group 77">
                  <a:extLst>
                    <a:ext uri="{FF2B5EF4-FFF2-40B4-BE49-F238E27FC236}">
                      <a16:creationId xmlns:a16="http://schemas.microsoft.com/office/drawing/2014/main" id="{CFA0E923-3A4E-4DF9-A363-68536B3ED8AC}"/>
                    </a:ext>
                  </a:extLst>
                </p:cNvPr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64" name="Rectangle 1">
                    <a:extLst>
                      <a:ext uri="{FF2B5EF4-FFF2-40B4-BE49-F238E27FC236}">
                        <a16:creationId xmlns:a16="http://schemas.microsoft.com/office/drawing/2014/main" id="{1EA9D9D7-9274-4792-85E4-A93521DA1442}"/>
                      </a:ext>
                    </a:extLst>
                  </p:cNvPr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2">
                    <a:extLst>
                      <a:ext uri="{FF2B5EF4-FFF2-40B4-BE49-F238E27FC236}">
                        <a16:creationId xmlns:a16="http://schemas.microsoft.com/office/drawing/2014/main" id="{9AFF596E-6C57-4D47-8752-A7EE02EB637B}"/>
                      </a:ext>
                    </a:extLst>
                  </p:cNvPr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Freeform 80">
                    <a:extLst>
                      <a:ext uri="{FF2B5EF4-FFF2-40B4-BE49-F238E27FC236}">
                        <a16:creationId xmlns:a16="http://schemas.microsoft.com/office/drawing/2014/main" id="{565B8060-DDD9-4D9C-BE3F-9A9DC1DF9423}"/>
                      </a:ext>
                    </a:extLst>
                  </p:cNvPr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" name="Rectangle 4">
                    <a:extLst>
                      <a:ext uri="{FF2B5EF4-FFF2-40B4-BE49-F238E27FC236}">
                        <a16:creationId xmlns:a16="http://schemas.microsoft.com/office/drawing/2014/main" id="{9131B845-175E-47D6-87EA-07EAFE06626D}"/>
                      </a:ext>
                    </a:extLst>
                  </p:cNvPr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12" name="Group 82">
              <a:extLst>
                <a:ext uri="{FF2B5EF4-FFF2-40B4-BE49-F238E27FC236}">
                  <a16:creationId xmlns:a16="http://schemas.microsoft.com/office/drawing/2014/main" id="{379B45D2-36C7-4804-8988-E0827E86E181}"/>
                </a:ext>
              </a:extLst>
            </p:cNvPr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9" name="Group 41">
                <a:extLst>
                  <a:ext uri="{FF2B5EF4-FFF2-40B4-BE49-F238E27FC236}">
                    <a16:creationId xmlns:a16="http://schemas.microsoft.com/office/drawing/2014/main" id="{D4EA9B1E-E1B4-46B4-A6B9-BF7AE9843BFC}"/>
                  </a:ext>
                </a:extLst>
              </p:cNvPr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53" name="Freeform 120">
                  <a:extLst>
                    <a:ext uri="{FF2B5EF4-FFF2-40B4-BE49-F238E27FC236}">
                      <a16:creationId xmlns:a16="http://schemas.microsoft.com/office/drawing/2014/main" id="{0F01D512-F1B3-45B8-947B-D08A6FA28FE4}"/>
                    </a:ext>
                  </a:extLst>
                </p:cNvPr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up 103">
                  <a:extLst>
                    <a:ext uri="{FF2B5EF4-FFF2-40B4-BE49-F238E27FC236}">
                      <a16:creationId xmlns:a16="http://schemas.microsoft.com/office/drawing/2014/main" id="{303079D5-0555-4F4D-A058-01F311522F5F}"/>
                    </a:ext>
                  </a:extLst>
                </p:cNvPr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55" name="Rounded Rectangle 104">
                    <a:extLst>
                      <a:ext uri="{FF2B5EF4-FFF2-40B4-BE49-F238E27FC236}">
                        <a16:creationId xmlns:a16="http://schemas.microsoft.com/office/drawing/2014/main" id="{ED4A8F65-DCE7-495F-972D-31AF6666D317}"/>
                      </a:ext>
                    </a:extLst>
                  </p:cNvPr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Rounded Rectangle 105">
                    <a:extLst>
                      <a:ext uri="{FF2B5EF4-FFF2-40B4-BE49-F238E27FC236}">
                        <a16:creationId xmlns:a16="http://schemas.microsoft.com/office/drawing/2014/main" id="{265906B8-C83C-45D9-A865-85EE2E80C101}"/>
                      </a:ext>
                    </a:extLst>
                  </p:cNvPr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Rounded Rectangle 106">
                    <a:extLst>
                      <a:ext uri="{FF2B5EF4-FFF2-40B4-BE49-F238E27FC236}">
                        <a16:creationId xmlns:a16="http://schemas.microsoft.com/office/drawing/2014/main" id="{EF7AFAC1-88FE-4A7C-A1E6-2CE9F6BE9630}"/>
                      </a:ext>
                    </a:extLst>
                  </p:cNvPr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Rounded Rectangle 107">
                    <a:extLst>
                      <a:ext uri="{FF2B5EF4-FFF2-40B4-BE49-F238E27FC236}">
                        <a16:creationId xmlns:a16="http://schemas.microsoft.com/office/drawing/2014/main" id="{FABD0CED-47A7-40D7-B00E-A6E4BC9E28B3}"/>
                      </a:ext>
                    </a:extLst>
                  </p:cNvPr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Rounded Rectangle 108">
                    <a:extLst>
                      <a:ext uri="{FF2B5EF4-FFF2-40B4-BE49-F238E27FC236}">
                        <a16:creationId xmlns:a16="http://schemas.microsoft.com/office/drawing/2014/main" id="{95D0F20D-504D-4514-B65C-6329BBE119A6}"/>
                      </a:ext>
                    </a:extLst>
                  </p:cNvPr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0" name="Group 37">
                <a:extLst>
                  <a:ext uri="{FF2B5EF4-FFF2-40B4-BE49-F238E27FC236}">
                    <a16:creationId xmlns:a16="http://schemas.microsoft.com/office/drawing/2014/main" id="{3E276097-47A8-4E1E-901A-95C9990B4FA9}"/>
                  </a:ext>
                </a:extLst>
              </p:cNvPr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51" name="Oval 38">
                  <a:extLst>
                    <a:ext uri="{FF2B5EF4-FFF2-40B4-BE49-F238E27FC236}">
                      <a16:creationId xmlns:a16="http://schemas.microsoft.com/office/drawing/2014/main" id="{059AD161-F1B8-4C8F-B265-DC23FDCAF03E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Rectangle 3">
                  <a:extLst>
                    <a:ext uri="{FF2B5EF4-FFF2-40B4-BE49-F238E27FC236}">
                      <a16:creationId xmlns:a16="http://schemas.microsoft.com/office/drawing/2014/main" id="{D95AA2F5-441F-4FE9-9BEC-41E92D6DCFBB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3" name="Group 141">
              <a:extLst>
                <a:ext uri="{FF2B5EF4-FFF2-40B4-BE49-F238E27FC236}">
                  <a16:creationId xmlns:a16="http://schemas.microsoft.com/office/drawing/2014/main" id="{332033F6-D1E0-4B5A-9CCC-495BEEB1B92C}"/>
                </a:ext>
              </a:extLst>
            </p:cNvPr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" name="Group 140">
                <a:extLst>
                  <a:ext uri="{FF2B5EF4-FFF2-40B4-BE49-F238E27FC236}">
                    <a16:creationId xmlns:a16="http://schemas.microsoft.com/office/drawing/2014/main" id="{1DA09C22-B508-404E-B924-287AA5673E4E}"/>
                  </a:ext>
                </a:extLst>
              </p:cNvPr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40" name="Freeform 113">
                  <a:extLst>
                    <a:ext uri="{FF2B5EF4-FFF2-40B4-BE49-F238E27FC236}">
                      <a16:creationId xmlns:a16="http://schemas.microsoft.com/office/drawing/2014/main" id="{A7FEF07A-91CA-47C6-9A88-BE4B9D436FF3}"/>
                    </a:ext>
                  </a:extLst>
                </p:cNvPr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" name="Group 115">
                  <a:extLst>
                    <a:ext uri="{FF2B5EF4-FFF2-40B4-BE49-F238E27FC236}">
                      <a16:creationId xmlns:a16="http://schemas.microsoft.com/office/drawing/2014/main" id="{CACDE1A4-E67D-47F3-937B-BA97387417D1}"/>
                    </a:ext>
                  </a:extLst>
                </p:cNvPr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47" name="Freeform 138">
                    <a:extLst>
                      <a:ext uri="{FF2B5EF4-FFF2-40B4-BE49-F238E27FC236}">
                        <a16:creationId xmlns:a16="http://schemas.microsoft.com/office/drawing/2014/main" id="{1B9192F2-7478-4EBD-89E8-8E22858BCDFC}"/>
                      </a:ext>
                    </a:extLst>
                  </p:cNvPr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Freeform 139">
                    <a:extLst>
                      <a:ext uri="{FF2B5EF4-FFF2-40B4-BE49-F238E27FC236}">
                        <a16:creationId xmlns:a16="http://schemas.microsoft.com/office/drawing/2014/main" id="{2404D256-D4C8-4AAA-AECA-A361E8D0E3AB}"/>
                      </a:ext>
                    </a:extLst>
                  </p:cNvPr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2" name="Freeform 125">
                  <a:extLst>
                    <a:ext uri="{FF2B5EF4-FFF2-40B4-BE49-F238E27FC236}">
                      <a16:creationId xmlns:a16="http://schemas.microsoft.com/office/drawing/2014/main" id="{3C62BB6D-73F9-4B62-9257-3D96665736BE}"/>
                    </a:ext>
                  </a:extLst>
                </p:cNvPr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Freeform 118">
                  <a:extLst>
                    <a:ext uri="{FF2B5EF4-FFF2-40B4-BE49-F238E27FC236}">
                      <a16:creationId xmlns:a16="http://schemas.microsoft.com/office/drawing/2014/main" id="{50328DBD-C421-4DD4-B40A-FA84A3B2D3CC}"/>
                    </a:ext>
                  </a:extLst>
                </p:cNvPr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Freeform 123">
                  <a:extLst>
                    <a:ext uri="{FF2B5EF4-FFF2-40B4-BE49-F238E27FC236}">
                      <a16:creationId xmlns:a16="http://schemas.microsoft.com/office/drawing/2014/main" id="{B4DF9D12-CE22-4EE5-B48F-D4750A6C2BEF}"/>
                    </a:ext>
                  </a:extLst>
                </p:cNvPr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Freeform 121">
                  <a:extLst>
                    <a:ext uri="{FF2B5EF4-FFF2-40B4-BE49-F238E27FC236}">
                      <a16:creationId xmlns:a16="http://schemas.microsoft.com/office/drawing/2014/main" id="{7431C85C-BDAB-46CD-A33B-DAAE5CA4331D}"/>
                    </a:ext>
                  </a:extLst>
                </p:cNvPr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Freeform 122">
                  <a:extLst>
                    <a:ext uri="{FF2B5EF4-FFF2-40B4-BE49-F238E27FC236}">
                      <a16:creationId xmlns:a16="http://schemas.microsoft.com/office/drawing/2014/main" id="{73859F46-DD88-4EF6-9D26-7D94CEDB0681}"/>
                    </a:ext>
                  </a:extLst>
                </p:cNvPr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126">
                <a:extLst>
                  <a:ext uri="{FF2B5EF4-FFF2-40B4-BE49-F238E27FC236}">
                    <a16:creationId xmlns:a16="http://schemas.microsoft.com/office/drawing/2014/main" id="{099AE568-3F51-45E2-956D-607F70AFB9A7}"/>
                  </a:ext>
                </a:extLst>
              </p:cNvPr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33" name="Freeform 127">
                  <a:extLst>
                    <a:ext uri="{FF2B5EF4-FFF2-40B4-BE49-F238E27FC236}">
                      <a16:creationId xmlns:a16="http://schemas.microsoft.com/office/drawing/2014/main" id="{869FCD42-D3BD-4347-82D1-DBB73C023E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Freeform 31">
                  <a:extLst>
                    <a:ext uri="{FF2B5EF4-FFF2-40B4-BE49-F238E27FC236}">
                      <a16:creationId xmlns:a16="http://schemas.microsoft.com/office/drawing/2014/main" id="{70872BFF-7CC2-42FC-8C20-0F84739E6D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Freeform 35">
                  <a:extLst>
                    <a:ext uri="{FF2B5EF4-FFF2-40B4-BE49-F238E27FC236}">
                      <a16:creationId xmlns:a16="http://schemas.microsoft.com/office/drawing/2014/main" id="{4478FD14-7326-4A08-A1DF-B24DEE5BE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" name="Group 130">
                  <a:extLst>
                    <a:ext uri="{FF2B5EF4-FFF2-40B4-BE49-F238E27FC236}">
                      <a16:creationId xmlns:a16="http://schemas.microsoft.com/office/drawing/2014/main" id="{BBAC6E2A-580D-40D9-9C86-22B815DEFBAA}"/>
                    </a:ext>
                  </a:extLst>
                </p:cNvPr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37" name="Freeform 32">
                    <a:extLst>
                      <a:ext uri="{FF2B5EF4-FFF2-40B4-BE49-F238E27FC236}">
                        <a16:creationId xmlns:a16="http://schemas.microsoft.com/office/drawing/2014/main" id="{75588456-0EC6-4E06-84CF-1F4BCDE768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Freeform 34">
                    <a:extLst>
                      <a:ext uri="{FF2B5EF4-FFF2-40B4-BE49-F238E27FC236}">
                        <a16:creationId xmlns:a16="http://schemas.microsoft.com/office/drawing/2014/main" id="{CAB50A86-29F2-4262-8BCC-13770B0FA0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" name="Freeform 133">
                    <a:extLst>
                      <a:ext uri="{FF2B5EF4-FFF2-40B4-BE49-F238E27FC236}">
                        <a16:creationId xmlns:a16="http://schemas.microsoft.com/office/drawing/2014/main" id="{44563B72-32CF-49DD-9865-574A52105875}"/>
                      </a:ext>
                    </a:extLst>
                  </p:cNvPr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6" name="Freeform 124">
                <a:extLst>
                  <a:ext uri="{FF2B5EF4-FFF2-40B4-BE49-F238E27FC236}">
                    <a16:creationId xmlns:a16="http://schemas.microsoft.com/office/drawing/2014/main" id="{61870B29-C58F-45D7-89E8-955C87C352FD}"/>
                  </a:ext>
                </a:extLst>
              </p:cNvPr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02">
                <a:extLst>
                  <a:ext uri="{FF2B5EF4-FFF2-40B4-BE49-F238E27FC236}">
                    <a16:creationId xmlns:a16="http://schemas.microsoft.com/office/drawing/2014/main" id="{76718A0E-F4D1-4248-8AB9-DD821FF08DD6}"/>
                  </a:ext>
                </a:extLst>
              </p:cNvPr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76">
                <a:extLst>
                  <a:ext uri="{FF2B5EF4-FFF2-40B4-BE49-F238E27FC236}">
                    <a16:creationId xmlns:a16="http://schemas.microsoft.com/office/drawing/2014/main" id="{8EFD368D-C94F-4EDB-9858-2DEDAFBA35EE}"/>
                  </a:ext>
                </a:extLst>
              </p:cNvPr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88">
                <a:extLst>
                  <a:ext uri="{FF2B5EF4-FFF2-40B4-BE49-F238E27FC236}">
                    <a16:creationId xmlns:a16="http://schemas.microsoft.com/office/drawing/2014/main" id="{263B5DA3-8A94-435D-A7C6-0C97C3A2F721}"/>
                  </a:ext>
                </a:extLst>
              </p:cNvPr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0" name="Group 89">
                <a:extLst>
                  <a:ext uri="{FF2B5EF4-FFF2-40B4-BE49-F238E27FC236}">
                    <a16:creationId xmlns:a16="http://schemas.microsoft.com/office/drawing/2014/main" id="{77055CEC-0215-4F2F-8E32-310B6D70C590}"/>
                  </a:ext>
                </a:extLst>
              </p:cNvPr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21" name="Freeform 90">
                  <a:extLst>
                    <a:ext uri="{FF2B5EF4-FFF2-40B4-BE49-F238E27FC236}">
                      <a16:creationId xmlns:a16="http://schemas.microsoft.com/office/drawing/2014/main" id="{F9766BCB-4094-44CB-8A1F-FB845DEB6166}"/>
                    </a:ext>
                  </a:extLst>
                </p:cNvPr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ounded Rectangle 91">
                  <a:extLst>
                    <a:ext uri="{FF2B5EF4-FFF2-40B4-BE49-F238E27FC236}">
                      <a16:creationId xmlns:a16="http://schemas.microsoft.com/office/drawing/2014/main" id="{09C7551C-56BF-494D-A6C6-3AAABAAEE765}"/>
                    </a:ext>
                  </a:extLst>
                </p:cNvPr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Rounded Rectangle 92">
                  <a:extLst>
                    <a:ext uri="{FF2B5EF4-FFF2-40B4-BE49-F238E27FC236}">
                      <a16:creationId xmlns:a16="http://schemas.microsoft.com/office/drawing/2014/main" id="{B866A0B8-0A84-455A-BE38-97D956A4FB86}"/>
                    </a:ext>
                  </a:extLst>
                </p:cNvPr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Rectangle 93">
                  <a:extLst>
                    <a:ext uri="{FF2B5EF4-FFF2-40B4-BE49-F238E27FC236}">
                      <a16:creationId xmlns:a16="http://schemas.microsoft.com/office/drawing/2014/main" id="{1894D116-DAEA-413B-B322-4EC147A05406}"/>
                    </a:ext>
                  </a:extLst>
                </p:cNvPr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Rectangle 94">
                  <a:extLst>
                    <a:ext uri="{FF2B5EF4-FFF2-40B4-BE49-F238E27FC236}">
                      <a16:creationId xmlns:a16="http://schemas.microsoft.com/office/drawing/2014/main" id="{5FB08941-C24A-4A35-8038-1208DE3E8531}"/>
                    </a:ext>
                  </a:extLst>
                </p:cNvPr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95">
                  <a:extLst>
                    <a:ext uri="{FF2B5EF4-FFF2-40B4-BE49-F238E27FC236}">
                      <a16:creationId xmlns:a16="http://schemas.microsoft.com/office/drawing/2014/main" id="{E97C95DF-B479-4F61-9392-D48F202FFA09}"/>
                    </a:ext>
                  </a:extLst>
                </p:cNvPr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ectangle 96">
                  <a:extLst>
                    <a:ext uri="{FF2B5EF4-FFF2-40B4-BE49-F238E27FC236}">
                      <a16:creationId xmlns:a16="http://schemas.microsoft.com/office/drawing/2014/main" id="{003BC265-946E-4D14-9978-89CD20786849}"/>
                    </a:ext>
                  </a:extLst>
                </p:cNvPr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Rectangle 97">
                  <a:extLst>
                    <a:ext uri="{FF2B5EF4-FFF2-40B4-BE49-F238E27FC236}">
                      <a16:creationId xmlns:a16="http://schemas.microsoft.com/office/drawing/2014/main" id="{B5CCF724-BD45-4E4D-97E4-5CFE507F9A69}"/>
                    </a:ext>
                  </a:extLst>
                </p:cNvPr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98">
                  <a:extLst>
                    <a:ext uri="{FF2B5EF4-FFF2-40B4-BE49-F238E27FC236}">
                      <a16:creationId xmlns:a16="http://schemas.microsoft.com/office/drawing/2014/main" id="{F41F2204-A14C-4804-A8BF-17171C0D5E7A}"/>
                    </a:ext>
                  </a:extLst>
                </p:cNvPr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99">
                  <a:extLst>
                    <a:ext uri="{FF2B5EF4-FFF2-40B4-BE49-F238E27FC236}">
                      <a16:creationId xmlns:a16="http://schemas.microsoft.com/office/drawing/2014/main" id="{DEA65A9A-17F9-4198-A65F-4EAF82CCC6FE}"/>
                    </a:ext>
                  </a:extLst>
                </p:cNvPr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tangle 100">
                  <a:extLst>
                    <a:ext uri="{FF2B5EF4-FFF2-40B4-BE49-F238E27FC236}">
                      <a16:creationId xmlns:a16="http://schemas.microsoft.com/office/drawing/2014/main" id="{3101C55A-24D6-41F3-94F0-6A6FA8685365}"/>
                    </a:ext>
                  </a:extLst>
                </p:cNvPr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111">
                  <a:extLst>
                    <a:ext uri="{FF2B5EF4-FFF2-40B4-BE49-F238E27FC236}">
                      <a16:creationId xmlns:a16="http://schemas.microsoft.com/office/drawing/2014/main" id="{41229875-BF2E-445E-9301-9A21BCC6E81E}"/>
                    </a:ext>
                  </a:extLst>
                </p:cNvPr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84" name="TextBox 156">
            <a:extLst>
              <a:ext uri="{FF2B5EF4-FFF2-40B4-BE49-F238E27FC236}">
                <a16:creationId xmlns:a16="http://schemas.microsoft.com/office/drawing/2014/main" id="{583F1AC6-96B2-429E-9175-732613EDA153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Measurements</a:t>
            </a:r>
          </a:p>
        </p:txBody>
      </p:sp>
      <p:sp>
        <p:nvSpPr>
          <p:cNvPr id="85" name="Rectangle 157">
            <a:extLst>
              <a:ext uri="{FF2B5EF4-FFF2-40B4-BE49-F238E27FC236}">
                <a16:creationId xmlns:a16="http://schemas.microsoft.com/office/drawing/2014/main" id="{C7A909BF-C3A3-4B34-B917-11487A3F85EF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156">
            <a:extLst>
              <a:ext uri="{FF2B5EF4-FFF2-40B4-BE49-F238E27FC236}">
                <a16:creationId xmlns:a16="http://schemas.microsoft.com/office/drawing/2014/main" id="{A1C02171-CFF6-43AB-A41A-0D4368E7070A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Spectrometer time</a:t>
            </a:r>
          </a:p>
        </p:txBody>
      </p:sp>
      <p:sp>
        <p:nvSpPr>
          <p:cNvPr id="87" name="Rectangle 157">
            <a:extLst>
              <a:ext uri="{FF2B5EF4-FFF2-40B4-BE49-F238E27FC236}">
                <a16:creationId xmlns:a16="http://schemas.microsoft.com/office/drawing/2014/main" id="{38900A04-5211-4420-BD34-72CCDB3F66C1}"/>
              </a:ext>
            </a:extLst>
          </p:cNvPr>
          <p:cNvSpPr/>
          <p:nvPr/>
        </p:nvSpPr>
        <p:spPr>
          <a:xfrm>
            <a:off x="1259588" y="1620534"/>
            <a:ext cx="1318053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Munich</a:t>
            </a:r>
          </a:p>
        </p:txBody>
      </p:sp>
      <p:sp>
        <p:nvSpPr>
          <p:cNvPr id="88" name="TextBox 156">
            <a:extLst>
              <a:ext uri="{FF2B5EF4-FFF2-40B4-BE49-F238E27FC236}">
                <a16:creationId xmlns:a16="http://schemas.microsoft.com/office/drawing/2014/main" id="{934CD3F7-6F24-48E5-A62A-B3AB88A87FEC}"/>
              </a:ext>
            </a:extLst>
          </p:cNvPr>
          <p:cNvSpPr txBox="1"/>
          <p:nvPr/>
        </p:nvSpPr>
        <p:spPr>
          <a:xfrm>
            <a:off x="1598436" y="3814445"/>
            <a:ext cx="19971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Discussions and native English language support</a:t>
            </a:r>
          </a:p>
        </p:txBody>
      </p:sp>
      <p:sp>
        <p:nvSpPr>
          <p:cNvPr id="89" name="Rectangle 157">
            <a:extLst>
              <a:ext uri="{FF2B5EF4-FFF2-40B4-BE49-F238E27FC236}">
                <a16:creationId xmlns:a16="http://schemas.microsoft.com/office/drawing/2014/main" id="{502E75F2-65B5-4D99-9D15-B922FC0E04EF}"/>
              </a:ext>
            </a:extLst>
          </p:cNvPr>
          <p:cNvSpPr/>
          <p:nvPr/>
        </p:nvSpPr>
        <p:spPr>
          <a:xfrm>
            <a:off x="3465688" y="5752023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Alan Kenwright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156">
            <a:extLst>
              <a:ext uri="{FF2B5EF4-FFF2-40B4-BE49-F238E27FC236}">
                <a16:creationId xmlns:a16="http://schemas.microsoft.com/office/drawing/2014/main" id="{6D6CA54C-D8C6-4BCC-BB9E-4FF980471EFD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Compilation</a:t>
            </a:r>
          </a:p>
        </p:txBody>
      </p:sp>
      <p:sp>
        <p:nvSpPr>
          <p:cNvPr id="91" name="Rectangle 157">
            <a:extLst>
              <a:ext uri="{FF2B5EF4-FFF2-40B4-BE49-F238E27FC236}">
                <a16:creationId xmlns:a16="http://schemas.microsoft.com/office/drawing/2014/main" id="{2CCC6BBC-5E51-42F2-9A03-0F85FB531CD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B4118AC9-68F6-4CA4-8A2F-320AEE95F326}"/>
              </a:ext>
            </a:extLst>
          </p:cNvPr>
          <p:cNvSpPr txBox="1"/>
          <p:nvPr/>
        </p:nvSpPr>
        <p:spPr>
          <a:xfrm>
            <a:off x="9918356" y="6161002"/>
            <a:ext cx="180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More </a:t>
            </a:r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exercises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390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695</Words>
  <Application>Microsoft Office PowerPoint</Application>
  <PresentationFormat>Breitbild</PresentationFormat>
  <Paragraphs>244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30</cp:revision>
  <dcterms:created xsi:type="dcterms:W3CDTF">2020-09-24T13:27:32Z</dcterms:created>
  <dcterms:modified xsi:type="dcterms:W3CDTF">2023-03-27T12:16:24Z</dcterms:modified>
</cp:coreProperties>
</file>